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5"/>
  </p:notesMasterIdLst>
  <p:sldIdLst>
    <p:sldId id="256" r:id="rId2"/>
    <p:sldId id="314" r:id="rId3"/>
    <p:sldId id="260" r:id="rId4"/>
    <p:sldId id="261" r:id="rId5"/>
    <p:sldId id="262" r:id="rId6"/>
    <p:sldId id="263" r:id="rId7"/>
    <p:sldId id="264" r:id="rId8"/>
    <p:sldId id="336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315" r:id="rId17"/>
    <p:sldId id="274" r:id="rId18"/>
    <p:sldId id="316" r:id="rId19"/>
    <p:sldId id="317" r:id="rId20"/>
    <p:sldId id="278" r:id="rId21"/>
    <p:sldId id="279" r:id="rId22"/>
    <p:sldId id="337" r:id="rId23"/>
    <p:sldId id="320" r:id="rId24"/>
    <p:sldId id="321" r:id="rId25"/>
    <p:sldId id="322" r:id="rId26"/>
    <p:sldId id="283" r:id="rId27"/>
    <p:sldId id="284" r:id="rId28"/>
    <p:sldId id="285" r:id="rId29"/>
    <p:sldId id="338" r:id="rId30"/>
    <p:sldId id="286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297" r:id="rId40"/>
    <p:sldId id="298" r:id="rId41"/>
    <p:sldId id="333" r:id="rId42"/>
    <p:sldId id="300" r:id="rId43"/>
    <p:sldId id="301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DF6"/>
    <a:srgbClr val="CCECFF"/>
    <a:srgbClr val="0AA676"/>
    <a:srgbClr val="32000C"/>
    <a:srgbClr val="CB6B30"/>
    <a:srgbClr val="E36243"/>
    <a:srgbClr val="FF4A7E"/>
    <a:srgbClr val="0B0B0B"/>
    <a:srgbClr val="00FF00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3" autoAdjust="0"/>
    <p:restoredTop sz="84987" autoAdjust="0"/>
  </p:normalViewPr>
  <p:slideViewPr>
    <p:cSldViewPr>
      <p:cViewPr varScale="1">
        <p:scale>
          <a:sx n="178" d="100"/>
          <a:sy n="178" d="100"/>
        </p:scale>
        <p:origin x="3104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856B53F-5B80-40FB-9FAE-920F4584A3EA}" type="datetimeFigureOut">
              <a:rPr lang="en-US"/>
              <a:pPr>
                <a:defRPr/>
              </a:pPr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13C2D44-F121-47D6-A190-82ED0ED05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2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7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BBDC-F956-1E4A-8AB6-E9755094FE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97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1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5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1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9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76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4B09C-5FE3-4E5C-947F-62A8A654A6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8880D-8C14-414F-9A2C-CAC4CEB71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5714B-483C-45C3-99E0-9DDFC1306F6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34E0C-7D9E-4F01-AF55-2FE14BA758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89D8F-1676-4F18-A19A-1DC9780C6F7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49CCE-778B-4371-A03A-FDCD62BA79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F9DED-C3AA-40F6-ACE9-AC54436C1CB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9310" y="316674"/>
            <a:ext cx="748537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Futura-Medium"/>
                <a:cs typeface="Futura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14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98400-A51E-47C6-AB6E-9D2F0FEB44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387C5-D1BA-4E64-9B6E-A01CF3A7D9E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AFC77-476A-4B65-AEF2-B88090E8601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99DFD-7A6B-421E-91AE-F1416F30A79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747BA-49B7-4E32-A9B2-44A226F322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2093-982A-4E29-84CD-21505EE1816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BBE94-D788-474D-8EEB-6F58D14720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8F99F-4257-47F7-B137-92F5C330B8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95DB7-2A11-4E6C-9567-D57EA333CE6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2DBDE-828A-4ED8-BAC3-0183760B6DD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282A0-E074-4D1F-9892-A88D1283A7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4E828-8872-429C-B31F-81F3904DB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B5463-834F-40F6-B8E3-F026FE73268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64F8D-F56C-469B-8A33-F67E89A087F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97F0-D666-463A-99C4-716878AAB3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FFF3-B466-42C5-A286-E06D02714B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0F0A01C-ECC0-4966-AD27-2E8B22F3BDB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2F44228-A715-4D35-A686-68263BBDC78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Multiview </a:t>
            </a:r>
            <a:r>
              <a:rPr lang="en-US" dirty="0"/>
              <a:t>Geometry</a:t>
            </a: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4270415" y="6324600"/>
            <a:ext cx="4648200" cy="304800"/>
          </a:xfrm>
        </p:spPr>
        <p:txBody>
          <a:bodyPr/>
          <a:lstStyle/>
          <a:p>
            <a:pPr algn="r" eaLnBrk="1" hangingPunct="1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Some slides in this lecture are courtesy to Prof. Silvio Savarese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5CCC4-D6D6-9A47-85A0-325EF57E4DB8}"/>
              </a:ext>
            </a:extLst>
          </p:cNvPr>
          <p:cNvSpPr txBox="1"/>
          <p:nvPr/>
        </p:nvSpPr>
        <p:spPr>
          <a:xfrm>
            <a:off x="3733800" y="5257800"/>
            <a:ext cx="531106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[AZ] </a:t>
            </a:r>
            <a:r>
              <a:rPr lang="en-US" sz="1100" dirty="0"/>
              <a:t>Chapter: 4 “Estimation – 2D perspective transformations</a:t>
            </a:r>
          </a:p>
          <a:p>
            <a:r>
              <a:rPr lang="en-US" sz="1100" dirty="0"/>
              <a:t>        Chapter: 9 “</a:t>
            </a:r>
            <a:r>
              <a:rPr lang="en-US" sz="1100" dirty="0" err="1"/>
              <a:t>Epipolar</a:t>
            </a:r>
            <a:r>
              <a:rPr lang="en-US" sz="1100" dirty="0"/>
              <a:t> Geometry and the Fundamental Matrix Transformation”  </a:t>
            </a:r>
          </a:p>
          <a:p>
            <a:r>
              <a:rPr lang="en-US" sz="1100" dirty="0"/>
              <a:t>        Chapter: 11 “Computation of the Fundamental Matrix F”</a:t>
            </a:r>
          </a:p>
          <a:p>
            <a:r>
              <a:rPr lang="en-US" sz="1100" dirty="0">
                <a:solidFill>
                  <a:srgbClr val="FF0000"/>
                </a:solidFill>
              </a:rPr>
              <a:t>[FP] </a:t>
            </a:r>
            <a:r>
              <a:rPr lang="en-US" sz="1100" dirty="0"/>
              <a:t>Chapter: 7 “Stereopsis”</a:t>
            </a:r>
          </a:p>
          <a:p>
            <a:r>
              <a:rPr lang="en-US" sz="1100" dirty="0"/>
              <a:t>        Chapter: 8 “Structure from Motion”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7572C-34E1-3C4B-9B4D-CCA083F235EF}"/>
              </a:ext>
            </a:extLst>
          </p:cNvPr>
          <p:cNvSpPr/>
          <p:nvPr/>
        </p:nvSpPr>
        <p:spPr>
          <a:xfrm>
            <a:off x="2967023" y="5257800"/>
            <a:ext cx="748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pc="-120" dirty="0">
                <a:latin typeface="Arial"/>
                <a:cs typeface="Arial"/>
              </a:rPr>
              <a:t>Reading: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366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1350" y="191325"/>
            <a:ext cx="5321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 </a:t>
            </a:r>
            <a:r>
              <a:rPr spc="-5" dirty="0"/>
              <a:t>of </a:t>
            </a:r>
            <a:r>
              <a:rPr dirty="0"/>
              <a:t>epipolar</a:t>
            </a:r>
            <a:r>
              <a:rPr spc="-65" dirty="0"/>
              <a:t> </a:t>
            </a:r>
            <a:r>
              <a:rPr spc="-5" dirty="0"/>
              <a:t>lines</a:t>
            </a:r>
          </a:p>
        </p:txBody>
      </p:sp>
      <p:sp>
        <p:nvSpPr>
          <p:cNvPr id="3" name="object 3"/>
          <p:cNvSpPr/>
          <p:nvPr/>
        </p:nvSpPr>
        <p:spPr>
          <a:xfrm>
            <a:off x="1451729" y="2362200"/>
            <a:ext cx="2652085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0955" y="2362200"/>
            <a:ext cx="2639275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0270" y="2545079"/>
            <a:ext cx="2618740" cy="137160"/>
          </a:xfrm>
          <a:custGeom>
            <a:avLst/>
            <a:gdLst/>
            <a:ahLst/>
            <a:cxnLst/>
            <a:rect l="l" t="t" r="r" b="b"/>
            <a:pathLst>
              <a:path w="2618740" h="137160">
                <a:moveTo>
                  <a:pt x="0" y="0"/>
                </a:moveTo>
                <a:lnTo>
                  <a:pt x="2618607" y="13716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270" y="3116579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0"/>
                </a:moveTo>
                <a:lnTo>
                  <a:pt x="2618607" y="6858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800" y="3733800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>
                <a:moveTo>
                  <a:pt x="0" y="0"/>
                </a:moveTo>
                <a:lnTo>
                  <a:pt x="2631076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9154" y="2556510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68580"/>
                </a:moveTo>
                <a:lnTo>
                  <a:pt x="2618607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6684" y="3059429"/>
            <a:ext cx="2656205" cy="91440"/>
          </a:xfrm>
          <a:custGeom>
            <a:avLst/>
            <a:gdLst/>
            <a:ahLst/>
            <a:cxnLst/>
            <a:rect l="l" t="t" r="r" b="b"/>
            <a:pathLst>
              <a:path w="2656204" h="91439">
                <a:moveTo>
                  <a:pt x="0" y="91440"/>
                </a:moveTo>
                <a:lnTo>
                  <a:pt x="2656016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1624" y="3722370"/>
            <a:ext cx="2618740" cy="0"/>
          </a:xfrm>
          <a:custGeom>
            <a:avLst/>
            <a:gdLst/>
            <a:ahLst/>
            <a:cxnLst/>
            <a:rect l="l" t="t" r="r" b="b"/>
            <a:pathLst>
              <a:path w="2618740">
                <a:moveTo>
                  <a:pt x="0" y="0"/>
                </a:moveTo>
                <a:lnTo>
                  <a:pt x="2618607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8854" y="2589529"/>
            <a:ext cx="100217" cy="93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4402" y="3103879"/>
            <a:ext cx="100217" cy="93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6872" y="3698240"/>
            <a:ext cx="100217" cy="93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49078" y="2555239"/>
            <a:ext cx="100217" cy="93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3288" y="3035300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3288" y="3663950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71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7025" y="13716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90825" y="24638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06306" y="18430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439" y="51908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0878" y="51574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4137" y="22463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4137" y="22463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39540" y="16348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75087" y="22352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5087" y="22352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60740" y="32969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e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19225" y="5105400"/>
            <a:ext cx="5743575" cy="0"/>
          </a:xfrm>
          <a:custGeom>
            <a:avLst/>
            <a:gdLst/>
            <a:ahLst/>
            <a:cxnLst/>
            <a:rect l="l" t="t" r="r" b="b"/>
            <a:pathLst>
              <a:path w="5743575">
                <a:moveTo>
                  <a:pt x="0" y="0"/>
                </a:moveTo>
                <a:lnTo>
                  <a:pt x="5743575" y="1"/>
                </a:lnTo>
              </a:path>
            </a:pathLst>
          </a:custGeom>
          <a:ln w="38100">
            <a:solidFill>
              <a:srgbClr val="FF99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6400" y="33528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6400" y="33528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01239" y="33731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58900" y="38306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1600" y="33528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81600" y="33528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7400" y="3916362"/>
            <a:ext cx="1395730" cy="1157605"/>
          </a:xfrm>
          <a:custGeom>
            <a:avLst/>
            <a:gdLst/>
            <a:ahLst/>
            <a:cxnLst/>
            <a:rect l="l" t="t" r="r" b="b"/>
            <a:pathLst>
              <a:path w="1395729" h="1157604">
                <a:moveTo>
                  <a:pt x="0" y="0"/>
                </a:moveTo>
                <a:lnTo>
                  <a:pt x="1395413" y="11572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69940" y="3373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76350" y="5054600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80262" y="49926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600" y="38100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1"/>
                </a:lnTo>
              </a:path>
            </a:pathLst>
          </a:custGeom>
          <a:ln w="38100">
            <a:solidFill>
              <a:srgbClr val="3366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81600" y="38862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1"/>
                </a:lnTo>
              </a:path>
            </a:pathLst>
          </a:custGeom>
          <a:ln w="38100">
            <a:solidFill>
              <a:srgbClr val="3366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34350" y="3790950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91400" y="388620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1"/>
                </a:lnTo>
              </a:path>
            </a:pathLst>
          </a:custGeom>
          <a:ln w="38100">
            <a:solidFill>
              <a:srgbClr val="3366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7340" y="32207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9550" y="3743325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000" y="3810000"/>
            <a:ext cx="685800" cy="1905"/>
          </a:xfrm>
          <a:custGeom>
            <a:avLst/>
            <a:gdLst/>
            <a:ahLst/>
            <a:cxnLst/>
            <a:rect l="l" t="t" r="r" b="b"/>
            <a:pathLst>
              <a:path w="685800" h="1904">
                <a:moveTo>
                  <a:pt x="0" y="0"/>
                </a:moveTo>
                <a:lnTo>
                  <a:pt x="685800" y="1588"/>
                </a:lnTo>
              </a:path>
            </a:pathLst>
          </a:custGeom>
          <a:ln w="38100">
            <a:solidFill>
              <a:srgbClr val="3366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9050" y="374967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2475" y="3873500"/>
            <a:ext cx="166688" cy="1635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292733" y="343725"/>
            <a:ext cx="655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 </a:t>
            </a:r>
            <a:r>
              <a:rPr spc="-15" dirty="0"/>
              <a:t>Parallel </a:t>
            </a:r>
            <a:r>
              <a:rPr spc="-5" dirty="0"/>
              <a:t>image</a:t>
            </a:r>
            <a:r>
              <a:rPr spc="-15" dirty="0"/>
              <a:t> </a:t>
            </a:r>
            <a:r>
              <a:rPr spc="-5" dirty="0"/>
              <a:t>planes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264728" y="5618924"/>
            <a:ext cx="5466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indent="-269875">
              <a:lnSpc>
                <a:spcPct val="100000"/>
              </a:lnSpc>
              <a:spcBef>
                <a:spcPts val="100"/>
              </a:spcBef>
              <a:buChar char="•"/>
              <a:tabLst>
                <a:tab pos="282575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Baseline intersects the image plane at infinity</a:t>
            </a:r>
          </a:p>
          <a:p>
            <a:pPr marL="282575" indent="-269875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Epipoles are at infinity</a:t>
            </a:r>
          </a:p>
          <a:p>
            <a:pPr marL="282575" indent="-269875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Epipolar lines are parallel to u axis</a:t>
            </a:r>
          </a:p>
        </p:txBody>
      </p:sp>
      <p:sp>
        <p:nvSpPr>
          <p:cNvPr id="35" name="object 35"/>
          <p:cNvSpPr/>
          <p:nvPr/>
        </p:nvSpPr>
        <p:spPr>
          <a:xfrm>
            <a:off x="1676400" y="46667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5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5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7446" y="29717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81600" y="46667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4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4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646" y="29717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117340" y="43679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u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22540" y="44441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u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31339" y="28439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v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12740" y="28439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v</a:t>
            </a:r>
            <a:endParaRPr sz="18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118806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1647770"/>
            <a:ext cx="3581400" cy="22001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0882" y="689165"/>
            <a:ext cx="5728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Calibri"/>
                <a:cs typeface="Calibri"/>
              </a:rPr>
              <a:t>Example: </a:t>
            </a:r>
            <a:r>
              <a:rPr spc="-25" dirty="0">
                <a:latin typeface="Calibri"/>
                <a:cs typeface="Calibri"/>
              </a:rPr>
              <a:t>Parallel </a:t>
            </a:r>
            <a:r>
              <a:rPr spc="-5" dirty="0">
                <a:latin typeface="Calibri"/>
                <a:cs typeface="Calibri"/>
              </a:rPr>
              <a:t>Image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Planes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1574800"/>
            <a:ext cx="3581400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6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5739574"/>
            <a:ext cx="883602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Two views of the same object</a:t>
            </a:r>
          </a:p>
          <a:p>
            <a:pPr marL="131445" indent="-118745">
              <a:lnSpc>
                <a:spcPct val="100000"/>
              </a:lnSpc>
              <a:spcBef>
                <a:spcPts val="5"/>
              </a:spcBef>
              <a:buChar char="-"/>
              <a:tabLst>
                <a:tab pos="132080" algn="l"/>
              </a:tabLst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Given a point on left image, how can I find the corresponding point on right image?</a:t>
            </a:r>
          </a:p>
        </p:txBody>
      </p:sp>
      <p:sp>
        <p:nvSpPr>
          <p:cNvPr id="4" name="object 4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9539" y="160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2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69940" y="2306320"/>
            <a:ext cx="178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Futura-Medium"/>
                <a:cs typeface="Futura-Medium"/>
              </a:rPr>
              <a:t>Where </a:t>
            </a: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is</a:t>
            </a:r>
            <a:r>
              <a:rPr sz="2400" spc="-90" dirty="0">
                <a:solidFill>
                  <a:srgbClr val="FFFFFF"/>
                </a:solidFill>
                <a:latin typeface="Futura-Medium"/>
                <a:cs typeface="Futura-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utura-Medium"/>
                <a:cs typeface="Futura-Medium"/>
              </a:rPr>
              <a:t>p’?</a:t>
            </a:r>
            <a:endParaRPr sz="24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197768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2362200"/>
            <a:ext cx="609600" cy="1150620"/>
          </a:xfrm>
          <a:custGeom>
            <a:avLst/>
            <a:gdLst/>
            <a:ahLst/>
            <a:cxnLst/>
            <a:rect l="l" t="t" r="r" b="b"/>
            <a:pathLst>
              <a:path w="609600" h="1150620">
                <a:moveTo>
                  <a:pt x="609600" y="0"/>
                </a:moveTo>
                <a:lnTo>
                  <a:pt x="0" y="115014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86844" y="49974"/>
            <a:ext cx="477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Epipolar</a:t>
            </a:r>
            <a:r>
              <a:rPr sz="4400" spc="-25" dirty="0"/>
              <a:t> </a:t>
            </a:r>
            <a:r>
              <a:rPr sz="4400" spc="25" dirty="0"/>
              <a:t>geometry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4762084" y="2797175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4"/>
                </a:lnTo>
                <a:lnTo>
                  <a:pt x="266311" y="2831303"/>
                </a:lnTo>
                <a:lnTo>
                  <a:pt x="2667026" y="1855497"/>
                </a:lnTo>
                <a:lnTo>
                  <a:pt x="2400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2084" y="2797174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5"/>
                </a:lnTo>
                <a:lnTo>
                  <a:pt x="266311" y="2831303"/>
                </a:lnTo>
                <a:lnTo>
                  <a:pt x="2667027" y="1855498"/>
                </a:lnTo>
                <a:lnTo>
                  <a:pt x="240071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1800" y="1600200"/>
            <a:ext cx="2348865" cy="1927225"/>
          </a:xfrm>
          <a:custGeom>
            <a:avLst/>
            <a:gdLst/>
            <a:ahLst/>
            <a:cxnLst/>
            <a:rect l="l" t="t" r="r" b="b"/>
            <a:pathLst>
              <a:path w="2348865" h="1927225">
                <a:moveTo>
                  <a:pt x="148348" y="96780"/>
                </a:moveTo>
                <a:lnTo>
                  <a:pt x="88187" y="96780"/>
                </a:lnTo>
                <a:lnTo>
                  <a:pt x="2324630" y="1926887"/>
                </a:lnTo>
                <a:lnTo>
                  <a:pt x="2348759" y="1897401"/>
                </a:lnTo>
                <a:lnTo>
                  <a:pt x="148348" y="96780"/>
                </a:lnTo>
                <a:close/>
              </a:path>
              <a:path w="2348865" h="1927225">
                <a:moveTo>
                  <a:pt x="0" y="0"/>
                </a:moveTo>
                <a:lnTo>
                  <a:pt x="87108" y="194358"/>
                </a:lnTo>
                <a:lnTo>
                  <a:pt x="88187" y="96780"/>
                </a:lnTo>
                <a:lnTo>
                  <a:pt x="148348" y="96780"/>
                </a:lnTo>
                <a:lnTo>
                  <a:pt x="112316" y="67294"/>
                </a:lnTo>
                <a:lnTo>
                  <a:pt x="207751" y="469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5600" y="26924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1081" y="20716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93214" y="54194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5653" y="53860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44315" y="18634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47800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0" y="2007792"/>
                </a:lnTo>
                <a:lnTo>
                  <a:pt x="2357437" y="2597150"/>
                </a:lnTo>
                <a:lnTo>
                  <a:pt x="2357437" y="589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7799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2357438" y="589360"/>
                </a:lnTo>
                <a:lnTo>
                  <a:pt x="2357438" y="2597150"/>
                </a:lnTo>
                <a:lnTo>
                  <a:pt x="0" y="20077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63825" y="3978275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24000" y="53340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0000" y="53340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0200" y="53340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85037" y="52212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37250" y="4102100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4932" y="3149600"/>
            <a:ext cx="2036232" cy="2252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14433" y="2925232"/>
            <a:ext cx="1295400" cy="2573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2156" y="4191000"/>
            <a:ext cx="1834514" cy="1143000"/>
          </a:xfrm>
          <a:custGeom>
            <a:avLst/>
            <a:gdLst/>
            <a:ahLst/>
            <a:cxnLst/>
            <a:rect l="l" t="t" r="r" b="b"/>
            <a:pathLst>
              <a:path w="1834514" h="1143000">
                <a:moveTo>
                  <a:pt x="1128887" y="0"/>
                </a:moveTo>
                <a:lnTo>
                  <a:pt x="0" y="1143000"/>
                </a:lnTo>
                <a:lnTo>
                  <a:pt x="1834443" y="1143000"/>
                </a:lnTo>
                <a:lnTo>
                  <a:pt x="1128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600" y="4191000"/>
            <a:ext cx="1905000" cy="1143000"/>
          </a:xfrm>
          <a:custGeom>
            <a:avLst/>
            <a:gdLst/>
            <a:ahLst/>
            <a:cxnLst/>
            <a:rect l="l" t="t" r="r" b="b"/>
            <a:pathLst>
              <a:path w="1905000" h="1143000">
                <a:moveTo>
                  <a:pt x="70555" y="1143000"/>
                </a:moveTo>
                <a:lnTo>
                  <a:pt x="1199444" y="0"/>
                </a:lnTo>
                <a:lnTo>
                  <a:pt x="1905000" y="1143000"/>
                </a:lnTo>
                <a:lnTo>
                  <a:pt x="0" y="1143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63675" y="4246562"/>
            <a:ext cx="1062355" cy="1117600"/>
          </a:xfrm>
          <a:custGeom>
            <a:avLst/>
            <a:gdLst/>
            <a:ahLst/>
            <a:cxnLst/>
            <a:rect l="l" t="t" r="r" b="b"/>
            <a:pathLst>
              <a:path w="1062355" h="1117600">
                <a:moveTo>
                  <a:pt x="0" y="1117600"/>
                </a:moveTo>
                <a:lnTo>
                  <a:pt x="106203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19800" y="4184650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05400" y="4183856"/>
            <a:ext cx="914400" cy="1639570"/>
          </a:xfrm>
          <a:custGeom>
            <a:avLst/>
            <a:gdLst/>
            <a:ahLst/>
            <a:cxnLst/>
            <a:rect l="l" t="t" r="r" b="b"/>
            <a:pathLst>
              <a:path w="914400" h="1639570">
                <a:moveTo>
                  <a:pt x="914400" y="0"/>
                </a:moveTo>
                <a:lnTo>
                  <a:pt x="0" y="163909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20593" y="2971800"/>
            <a:ext cx="674370" cy="1219200"/>
          </a:xfrm>
          <a:custGeom>
            <a:avLst/>
            <a:gdLst/>
            <a:ahLst/>
            <a:cxnLst/>
            <a:rect l="l" t="t" r="r" b="b"/>
            <a:pathLst>
              <a:path w="674370" h="1219200">
                <a:moveTo>
                  <a:pt x="673894" y="0"/>
                </a:moveTo>
                <a:lnTo>
                  <a:pt x="0" y="12192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4275" y="41227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1125" y="5283200"/>
            <a:ext cx="166688" cy="161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33281" y="4110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12339" y="37541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3925" y="38303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89140" y="2081974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Futura-Medium"/>
                <a:cs typeface="Futura-Medium"/>
              </a:rPr>
              <a:t>Epipolar </a:t>
            </a:r>
            <a:r>
              <a:rPr sz="1800" dirty="0">
                <a:latin typeface="Futura-Medium"/>
                <a:cs typeface="Futura-Medium"/>
              </a:rPr>
              <a:t>line</a:t>
            </a:r>
            <a:r>
              <a:rPr sz="1800" spc="-85" dirty="0">
                <a:latin typeface="Futura-Medium"/>
                <a:cs typeface="Futura-Medium"/>
              </a:rPr>
              <a:t> </a:t>
            </a:r>
            <a:r>
              <a:rPr sz="1800" dirty="0">
                <a:latin typeface="Futura-Medium"/>
                <a:cs typeface="Futura-Medium"/>
              </a:rPr>
              <a:t>2</a:t>
            </a:r>
            <a:endParaRPr sz="18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417856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76200">
            <a:solidFill>
              <a:srgbClr val="003BC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69539" y="160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2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3703" y="25349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5340" y="2158174"/>
            <a:ext cx="158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Futura-Medium"/>
                <a:cs typeface="Futura-Medium"/>
              </a:rPr>
              <a:t>Epi</a:t>
            </a:r>
            <a:r>
              <a:rPr sz="1800" spc="-5" dirty="0">
                <a:solidFill>
                  <a:srgbClr val="FFFFFF"/>
                </a:solidFill>
                <a:latin typeface="Futura-Medium"/>
                <a:cs typeface="Futura-Medium"/>
              </a:rPr>
              <a:t>polar </a:t>
            </a:r>
            <a:r>
              <a:rPr sz="1800" dirty="0">
                <a:solidFill>
                  <a:srgbClr val="FFFFFF"/>
                </a:solidFill>
                <a:latin typeface="Futura-Medium"/>
                <a:cs typeface="Futura-Medium"/>
              </a:rPr>
              <a:t>line</a:t>
            </a:r>
            <a:r>
              <a:rPr sz="1800" spc="-70" dirty="0">
                <a:solidFill>
                  <a:srgbClr val="FFFFFF"/>
                </a:solidFill>
                <a:latin typeface="Futura-Medium"/>
                <a:cs typeface="Futura-Medium"/>
              </a:rPr>
              <a:t> </a:t>
            </a:r>
            <a:r>
              <a:rPr sz="1800" dirty="0">
                <a:solidFill>
                  <a:srgbClr val="FFFFFF"/>
                </a:solidFill>
                <a:latin typeface="Futura-Medium"/>
                <a:cs typeface="Futura-Medium"/>
              </a:rPr>
              <a:t>2</a:t>
            </a:r>
            <a:endParaRPr sz="18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3860229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95482-C8A3-FA41-A490-71C4AF36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8A6A49A-51D8-0342-913A-749DCA01F876}"/>
              </a:ext>
            </a:extLst>
          </p:cNvPr>
          <p:cNvSpPr/>
          <p:nvPr/>
        </p:nvSpPr>
        <p:spPr>
          <a:xfrm>
            <a:off x="1962063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67D97DC-3BDB-5B4C-9ED3-4440C9BA063B}"/>
              </a:ext>
            </a:extLst>
          </p:cNvPr>
          <p:cNvSpPr/>
          <p:nvPr/>
        </p:nvSpPr>
        <p:spPr>
          <a:xfrm>
            <a:off x="1961250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66615C6-FA09-D247-8826-685DF7A66C89}"/>
              </a:ext>
            </a:extLst>
          </p:cNvPr>
          <p:cNvSpPr/>
          <p:nvPr/>
        </p:nvSpPr>
        <p:spPr>
          <a:xfrm>
            <a:off x="1981582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A65C94C-D758-EA44-BC59-10D2A6FF41E7}"/>
              </a:ext>
            </a:extLst>
          </p:cNvPr>
          <p:cNvSpPr/>
          <p:nvPr/>
        </p:nvSpPr>
        <p:spPr>
          <a:xfrm>
            <a:off x="2362199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82B284-98B5-DE4E-A154-310D1EB3B7B9}"/>
              </a:ext>
            </a:extLst>
          </p:cNvPr>
          <p:cNvSpPr/>
          <p:nvPr/>
        </p:nvSpPr>
        <p:spPr>
          <a:xfrm>
            <a:off x="5411787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1796FBB-DF75-6C40-93D4-59ED3B2A931E}"/>
              </a:ext>
            </a:extLst>
          </p:cNvPr>
          <p:cNvSpPr/>
          <p:nvPr/>
        </p:nvSpPr>
        <p:spPr>
          <a:xfrm>
            <a:off x="3690937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EEB340B-0B02-C948-B574-66583C20421A}"/>
              </a:ext>
            </a:extLst>
          </p:cNvPr>
          <p:cNvSpPr/>
          <p:nvPr/>
        </p:nvSpPr>
        <p:spPr>
          <a:xfrm>
            <a:off x="1993900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EF2CEF7-1B9B-A546-ADD5-EB2A2DC50B43}"/>
              </a:ext>
            </a:extLst>
          </p:cNvPr>
          <p:cNvSpPr/>
          <p:nvPr/>
        </p:nvSpPr>
        <p:spPr>
          <a:xfrm>
            <a:off x="3733800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0344700-F18D-E34C-B5B9-FA6706B455BE}"/>
              </a:ext>
            </a:extLst>
          </p:cNvPr>
          <p:cNvSpPr/>
          <p:nvPr/>
        </p:nvSpPr>
        <p:spPr>
          <a:xfrm>
            <a:off x="4430158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A7B07B4-C8F1-554A-86A4-146C6C82E828}"/>
              </a:ext>
            </a:extLst>
          </p:cNvPr>
          <p:cNvSpPr/>
          <p:nvPr/>
        </p:nvSpPr>
        <p:spPr>
          <a:xfrm>
            <a:off x="6037262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251693C-2F18-5D45-9170-A0EA3ED67239}"/>
              </a:ext>
            </a:extLst>
          </p:cNvPr>
          <p:cNvSpPr/>
          <p:nvPr/>
        </p:nvSpPr>
        <p:spPr>
          <a:xfrm>
            <a:off x="3057525" y="27368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668CDF72-8F01-2446-A4F3-037E9AE671E5}"/>
              </a:ext>
            </a:extLst>
          </p:cNvPr>
          <p:cNvSpPr/>
          <p:nvPr/>
        </p:nvSpPr>
        <p:spPr>
          <a:xfrm>
            <a:off x="5961062" y="28479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A12E431-8D6A-D140-A1EF-762A6CC9590C}"/>
              </a:ext>
            </a:extLst>
          </p:cNvPr>
          <p:cNvSpPr txBox="1"/>
          <p:nvPr/>
        </p:nvSpPr>
        <p:spPr>
          <a:xfrm>
            <a:off x="1374139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C19ACAF-B334-A145-A977-0155CA0FCA87}"/>
              </a:ext>
            </a:extLst>
          </p:cNvPr>
          <p:cNvSpPr txBox="1"/>
          <p:nvPr/>
        </p:nvSpPr>
        <p:spPr>
          <a:xfrm>
            <a:off x="7028815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5DB81A3-CD14-4849-BECB-1BB9CBFFE5CE}"/>
              </a:ext>
            </a:extLst>
          </p:cNvPr>
          <p:cNvSpPr txBox="1"/>
          <p:nvPr/>
        </p:nvSpPr>
        <p:spPr>
          <a:xfrm>
            <a:off x="3144203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0C49C30-E3AD-2A49-AB9F-2AF9E408A784}"/>
              </a:ext>
            </a:extLst>
          </p:cNvPr>
          <p:cNvSpPr txBox="1"/>
          <p:nvPr/>
        </p:nvSpPr>
        <p:spPr>
          <a:xfrm>
            <a:off x="62509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E28AD39-9AF7-0D42-9DD9-E29852BE32FD}"/>
              </a:ext>
            </a:extLst>
          </p:cNvPr>
          <p:cNvSpPr/>
          <p:nvPr/>
        </p:nvSpPr>
        <p:spPr>
          <a:xfrm>
            <a:off x="4243387" y="14065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7B67643-F7CB-524A-A54A-477E48568928}"/>
              </a:ext>
            </a:extLst>
          </p:cNvPr>
          <p:cNvSpPr/>
          <p:nvPr/>
        </p:nvSpPr>
        <p:spPr>
          <a:xfrm>
            <a:off x="4243387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19A007BA-DDF1-BB4C-BAD8-2F425BF8E973}"/>
              </a:ext>
            </a:extLst>
          </p:cNvPr>
          <p:cNvSpPr/>
          <p:nvPr/>
        </p:nvSpPr>
        <p:spPr>
          <a:xfrm>
            <a:off x="1981200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CB34FD94-59AC-994D-A3AE-E9BCB2BA70BB}"/>
              </a:ext>
            </a:extLst>
          </p:cNvPr>
          <p:cNvSpPr/>
          <p:nvPr/>
        </p:nvSpPr>
        <p:spPr>
          <a:xfrm>
            <a:off x="1924050" y="38957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79A652E-DCFC-0C45-BC05-20C6774AA9C4}"/>
              </a:ext>
            </a:extLst>
          </p:cNvPr>
          <p:cNvSpPr/>
          <p:nvPr/>
        </p:nvSpPr>
        <p:spPr>
          <a:xfrm>
            <a:off x="7156450" y="38401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ECB42D83-2B4B-3C43-90B7-22797FC1A07A}"/>
              </a:ext>
            </a:extLst>
          </p:cNvPr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4A2C3FE-E39C-E64A-9F75-355276F32995}"/>
              </a:ext>
            </a:extLst>
          </p:cNvPr>
          <p:cNvSpPr txBox="1"/>
          <p:nvPr/>
        </p:nvSpPr>
        <p:spPr>
          <a:xfrm>
            <a:off x="44824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9" name="object 44">
            <a:extLst>
              <a:ext uri="{FF2B5EF4-FFF2-40B4-BE49-F238E27FC236}">
                <a16:creationId xmlns:a16="http://schemas.microsoft.com/office/drawing/2014/main" id="{50D35046-E8BE-D34D-B3B3-B4439AC721B2}"/>
              </a:ext>
            </a:extLst>
          </p:cNvPr>
          <p:cNvSpPr/>
          <p:nvPr/>
        </p:nvSpPr>
        <p:spPr>
          <a:xfrm>
            <a:off x="2282920" y="3111879"/>
            <a:ext cx="2136775" cy="578485"/>
          </a:xfrm>
          <a:custGeom>
            <a:avLst/>
            <a:gdLst/>
            <a:ahLst/>
            <a:cxnLst/>
            <a:rect l="l" t="t" r="r" b="b"/>
            <a:pathLst>
              <a:path w="2136775" h="578485">
                <a:moveTo>
                  <a:pt x="6159" y="0"/>
                </a:moveTo>
                <a:lnTo>
                  <a:pt x="0" y="24640"/>
                </a:lnTo>
                <a:lnTo>
                  <a:pt x="2063630" y="540548"/>
                </a:lnTo>
                <a:lnTo>
                  <a:pt x="2017297" y="554027"/>
                </a:lnTo>
                <a:lnTo>
                  <a:pt x="2013424" y="561075"/>
                </a:lnTo>
                <a:lnTo>
                  <a:pt x="2017344" y="574545"/>
                </a:lnTo>
                <a:lnTo>
                  <a:pt x="2024391" y="578416"/>
                </a:lnTo>
                <a:lnTo>
                  <a:pt x="2136736" y="545734"/>
                </a:lnTo>
                <a:lnTo>
                  <a:pt x="2106163" y="515907"/>
                </a:lnTo>
                <a:lnTo>
                  <a:pt x="2069791" y="515907"/>
                </a:lnTo>
                <a:lnTo>
                  <a:pt x="6159" y="0"/>
                </a:lnTo>
                <a:close/>
              </a:path>
              <a:path w="2136775" h="578485">
                <a:moveTo>
                  <a:pt x="2052988" y="464028"/>
                </a:moveTo>
                <a:lnTo>
                  <a:pt x="2044947" y="464127"/>
                </a:lnTo>
                <a:lnTo>
                  <a:pt x="2035152" y="474169"/>
                </a:lnTo>
                <a:lnTo>
                  <a:pt x="2035251" y="482210"/>
                </a:lnTo>
                <a:lnTo>
                  <a:pt x="2069791" y="515907"/>
                </a:lnTo>
                <a:lnTo>
                  <a:pt x="2106163" y="515907"/>
                </a:lnTo>
                <a:lnTo>
                  <a:pt x="2052988" y="4640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5">
            <a:extLst>
              <a:ext uri="{FF2B5EF4-FFF2-40B4-BE49-F238E27FC236}">
                <a16:creationId xmlns:a16="http://schemas.microsoft.com/office/drawing/2014/main" id="{13B13089-D68A-9047-A679-1FD31378E87C}"/>
              </a:ext>
            </a:extLst>
          </p:cNvPr>
          <p:cNvSpPr/>
          <p:nvPr/>
        </p:nvSpPr>
        <p:spPr>
          <a:xfrm>
            <a:off x="2303246" y="1523941"/>
            <a:ext cx="118110" cy="1600835"/>
          </a:xfrm>
          <a:custGeom>
            <a:avLst/>
            <a:gdLst/>
            <a:ahLst/>
            <a:cxnLst/>
            <a:rect l="l" t="t" r="r" b="b"/>
            <a:pathLst>
              <a:path w="118110" h="1600835">
                <a:moveTo>
                  <a:pt x="71654" y="72180"/>
                </a:moveTo>
                <a:lnTo>
                  <a:pt x="46254" y="72180"/>
                </a:lnTo>
                <a:lnTo>
                  <a:pt x="46253" y="1600258"/>
                </a:lnTo>
                <a:lnTo>
                  <a:pt x="71653" y="1600258"/>
                </a:lnTo>
                <a:lnTo>
                  <a:pt x="71654" y="72180"/>
                </a:lnTo>
                <a:close/>
              </a:path>
              <a:path w="118110" h="16008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6008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6">
            <a:extLst>
              <a:ext uri="{FF2B5EF4-FFF2-40B4-BE49-F238E27FC236}">
                <a16:creationId xmlns:a16="http://schemas.microsoft.com/office/drawing/2014/main" id="{0BBA2A6F-1F5F-3D43-9E03-EA084C9C739B}"/>
              </a:ext>
            </a:extLst>
          </p:cNvPr>
          <p:cNvSpPr txBox="1"/>
          <p:nvPr/>
        </p:nvSpPr>
        <p:spPr>
          <a:xfrm>
            <a:off x="4498340" y="33773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u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32" name="object 47">
            <a:extLst>
              <a:ext uri="{FF2B5EF4-FFF2-40B4-BE49-F238E27FC236}">
                <a16:creationId xmlns:a16="http://schemas.microsoft.com/office/drawing/2014/main" id="{516C642B-2225-8446-B679-D342CA9CD158}"/>
              </a:ext>
            </a:extLst>
          </p:cNvPr>
          <p:cNvSpPr txBox="1"/>
          <p:nvPr/>
        </p:nvSpPr>
        <p:spPr>
          <a:xfrm>
            <a:off x="2059939" y="13199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v</a:t>
            </a:r>
            <a:endParaRPr sz="1800">
              <a:latin typeface="Futura-Medium"/>
              <a:cs typeface="Futura-Medium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0559DCE-0DDC-994A-9998-D2AAEF179F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1"/>
          <a:stretch/>
        </p:blipFill>
        <p:spPr>
          <a:xfrm>
            <a:off x="348814" y="4741195"/>
            <a:ext cx="8600042" cy="20235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AFEEC6-04BB-A043-88EC-024BBDAB52F9}"/>
                  </a:ext>
                </a:extLst>
              </p:cNvPr>
              <p:cNvSpPr txBox="1"/>
              <p:nvPr/>
            </p:nvSpPr>
            <p:spPr>
              <a:xfrm>
                <a:off x="4010124" y="608053"/>
                <a:ext cx="5097582" cy="498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implies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AFEEC6-04BB-A043-88EC-024BBDAB5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124" y="608053"/>
                <a:ext cx="5097582" cy="498342"/>
              </a:xfrm>
              <a:prstGeom prst="rect">
                <a:avLst/>
              </a:prstGeom>
              <a:blipFill>
                <a:blip r:embed="rId7"/>
                <a:stretch>
                  <a:fillRect l="-1493" t="-25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125400-B5BA-1047-A8C5-2064B54AC0F9}"/>
                  </a:ext>
                </a:extLst>
              </p:cNvPr>
              <p:cNvSpPr txBox="1"/>
              <p:nvPr/>
            </p:nvSpPr>
            <p:spPr>
              <a:xfrm>
                <a:off x="1981200" y="6407349"/>
                <a:ext cx="1883914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125400-B5BA-1047-A8C5-2064B54AC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6407349"/>
                <a:ext cx="1883914" cy="300788"/>
              </a:xfrm>
              <a:prstGeom prst="rect">
                <a:avLst/>
              </a:prstGeom>
              <a:blipFill>
                <a:blip r:embed="rId8"/>
                <a:stretch>
                  <a:fillRect l="-8108" t="-29167" r="-6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D2AB8F-1B33-3E4C-BDF2-55EDB36EA798}"/>
                  </a:ext>
                </a:extLst>
              </p:cNvPr>
              <p:cNvSpPr txBox="1"/>
              <p:nvPr/>
            </p:nvSpPr>
            <p:spPr>
              <a:xfrm>
                <a:off x="4267200" y="6407349"/>
                <a:ext cx="2371227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also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D2AB8F-1B33-3E4C-BDF2-55EDB36EA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6407349"/>
                <a:ext cx="2371227" cy="300788"/>
              </a:xfrm>
              <a:prstGeom prst="rect">
                <a:avLst/>
              </a:prstGeom>
              <a:blipFill>
                <a:blip r:embed="rId9"/>
                <a:stretch>
                  <a:fillRect l="-6417" t="-29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04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62063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1250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582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2199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1787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0937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3800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0158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7525" y="27368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1062" y="28479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4139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8815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4203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09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43387" y="14065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3387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1200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4050" y="38957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6450" y="38401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824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8523A1C-0A56-D845-BFDE-E9D3E852C2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7"/>
          <a:stretch/>
        </p:blipFill>
        <p:spPr>
          <a:xfrm>
            <a:off x="3016" y="4662598"/>
            <a:ext cx="9123229" cy="20345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425796B-EE96-1D41-BE66-8AD2310A8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225" y="451989"/>
            <a:ext cx="2336800" cy="1155700"/>
          </a:xfrm>
          <a:prstGeom prst="rect">
            <a:avLst/>
          </a:prstGeom>
        </p:spPr>
      </p:pic>
      <p:sp>
        <p:nvSpPr>
          <p:cNvPr id="31" name="Title 3">
            <a:extLst>
              <a:ext uri="{FF2B5EF4-FFF2-40B4-BE49-F238E27FC236}">
                <a16:creationId xmlns:a16="http://schemas.microsoft.com/office/drawing/2014/main" id="{C0CB4773-18B7-CC49-8185-DBB90921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D0F442-610F-454C-97B9-62325E05D990}"/>
                  </a:ext>
                </a:extLst>
              </p:cNvPr>
              <p:cNvSpPr/>
              <p:nvPr/>
            </p:nvSpPr>
            <p:spPr>
              <a:xfrm>
                <a:off x="4739639" y="714163"/>
                <a:ext cx="177292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D0F442-610F-454C-97B9-62325E05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639" y="714163"/>
                <a:ext cx="1772921" cy="393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66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6BDB-6E6A-774A-8CA7-FBB8112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-5" dirty="0" err="1"/>
              <a:t>Epipolar</a:t>
            </a:r>
            <a:r>
              <a:rPr lang="en-US" spc="-35" dirty="0"/>
              <a:t> </a:t>
            </a:r>
            <a:r>
              <a:rPr lang="en-US" spc="-5" dirty="0"/>
              <a:t>Constraint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B4502D3-B927-444D-86C6-2339FD6DFC34}"/>
              </a:ext>
            </a:extLst>
          </p:cNvPr>
          <p:cNvSpPr/>
          <p:nvPr/>
        </p:nvSpPr>
        <p:spPr>
          <a:xfrm>
            <a:off x="1863638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0CF45-D87F-D245-ACB7-680F1BC6D030}"/>
              </a:ext>
            </a:extLst>
          </p:cNvPr>
          <p:cNvSpPr/>
          <p:nvPr/>
        </p:nvSpPr>
        <p:spPr>
          <a:xfrm>
            <a:off x="1862825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7CB923E-23AD-734D-9752-4C431A3BE531}"/>
              </a:ext>
            </a:extLst>
          </p:cNvPr>
          <p:cNvSpPr/>
          <p:nvPr/>
        </p:nvSpPr>
        <p:spPr>
          <a:xfrm>
            <a:off x="1883157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83DB4E4-9B98-1449-884B-D6AA2BE32785}"/>
              </a:ext>
            </a:extLst>
          </p:cNvPr>
          <p:cNvSpPr/>
          <p:nvPr/>
        </p:nvSpPr>
        <p:spPr>
          <a:xfrm>
            <a:off x="2263774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C6193B9-69D2-7344-AA18-ACEF20E83598}"/>
              </a:ext>
            </a:extLst>
          </p:cNvPr>
          <p:cNvSpPr/>
          <p:nvPr/>
        </p:nvSpPr>
        <p:spPr>
          <a:xfrm>
            <a:off x="5313362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6096148-AC4F-C647-AC24-15E58E027C7F}"/>
              </a:ext>
            </a:extLst>
          </p:cNvPr>
          <p:cNvSpPr/>
          <p:nvPr/>
        </p:nvSpPr>
        <p:spPr>
          <a:xfrm>
            <a:off x="3592512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7690FD58-E438-524A-B978-863BE353E804}"/>
              </a:ext>
            </a:extLst>
          </p:cNvPr>
          <p:cNvSpPr/>
          <p:nvPr/>
        </p:nvSpPr>
        <p:spPr>
          <a:xfrm>
            <a:off x="1895475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886ED14-B689-1345-AF99-0C6FF77D7D36}"/>
              </a:ext>
            </a:extLst>
          </p:cNvPr>
          <p:cNvSpPr/>
          <p:nvPr/>
        </p:nvSpPr>
        <p:spPr>
          <a:xfrm>
            <a:off x="3635375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5777D33-FA9C-524F-AC50-CDDEDB5BE5D6}"/>
              </a:ext>
            </a:extLst>
          </p:cNvPr>
          <p:cNvSpPr/>
          <p:nvPr/>
        </p:nvSpPr>
        <p:spPr>
          <a:xfrm>
            <a:off x="4331733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F67A39B-6C96-5C4B-B599-8806B8A30B7F}"/>
              </a:ext>
            </a:extLst>
          </p:cNvPr>
          <p:cNvSpPr/>
          <p:nvPr/>
        </p:nvSpPr>
        <p:spPr>
          <a:xfrm>
            <a:off x="5938837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38802E4D-4010-5E4A-9535-423A052C4B91}"/>
              </a:ext>
            </a:extLst>
          </p:cNvPr>
          <p:cNvSpPr/>
          <p:nvPr/>
        </p:nvSpPr>
        <p:spPr>
          <a:xfrm>
            <a:off x="2959100" y="27368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17C7EB98-0696-4649-81AF-7A4692DD6276}"/>
              </a:ext>
            </a:extLst>
          </p:cNvPr>
          <p:cNvSpPr/>
          <p:nvPr/>
        </p:nvSpPr>
        <p:spPr>
          <a:xfrm>
            <a:off x="5862637" y="28479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89B53D7-0DA6-F345-98EF-AABF29FB2654}"/>
              </a:ext>
            </a:extLst>
          </p:cNvPr>
          <p:cNvSpPr txBox="1"/>
          <p:nvPr/>
        </p:nvSpPr>
        <p:spPr>
          <a:xfrm>
            <a:off x="1275714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7ECAA522-86E3-384A-AAAA-F24E888EBBB0}"/>
              </a:ext>
            </a:extLst>
          </p:cNvPr>
          <p:cNvSpPr txBox="1"/>
          <p:nvPr/>
        </p:nvSpPr>
        <p:spPr>
          <a:xfrm>
            <a:off x="6930390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4A17D94B-9A48-7D41-BC6D-65C1F72CD326}"/>
              </a:ext>
            </a:extLst>
          </p:cNvPr>
          <p:cNvSpPr txBox="1"/>
          <p:nvPr/>
        </p:nvSpPr>
        <p:spPr>
          <a:xfrm>
            <a:off x="3045778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4BF00730-EB15-B748-A351-BDC2A2D05870}"/>
              </a:ext>
            </a:extLst>
          </p:cNvPr>
          <p:cNvSpPr txBox="1"/>
          <p:nvPr/>
        </p:nvSpPr>
        <p:spPr>
          <a:xfrm>
            <a:off x="6152515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1BE28383-268A-9943-9F00-C1BDB1B37C0B}"/>
              </a:ext>
            </a:extLst>
          </p:cNvPr>
          <p:cNvSpPr/>
          <p:nvPr/>
        </p:nvSpPr>
        <p:spPr>
          <a:xfrm>
            <a:off x="4144962" y="14065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181EF5C4-AA1C-2B49-974C-247991EFBCC2}"/>
              </a:ext>
            </a:extLst>
          </p:cNvPr>
          <p:cNvSpPr/>
          <p:nvPr/>
        </p:nvSpPr>
        <p:spPr>
          <a:xfrm>
            <a:off x="4144962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817FD7C-0A39-9F4C-881D-E17BE660A413}"/>
              </a:ext>
            </a:extLst>
          </p:cNvPr>
          <p:cNvSpPr/>
          <p:nvPr/>
        </p:nvSpPr>
        <p:spPr>
          <a:xfrm>
            <a:off x="1882775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D1EA00E9-CD65-2A4B-ABDB-3D3DE525BDE3}"/>
              </a:ext>
            </a:extLst>
          </p:cNvPr>
          <p:cNvSpPr/>
          <p:nvPr/>
        </p:nvSpPr>
        <p:spPr>
          <a:xfrm>
            <a:off x="1825625" y="38957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650AAB8F-31FE-E049-8217-09455C38A408}"/>
              </a:ext>
            </a:extLst>
          </p:cNvPr>
          <p:cNvSpPr/>
          <p:nvPr/>
        </p:nvSpPr>
        <p:spPr>
          <a:xfrm>
            <a:off x="7058025" y="38401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E326C4E6-0435-354B-B418-94E028198DED}"/>
              </a:ext>
            </a:extLst>
          </p:cNvPr>
          <p:cNvSpPr txBox="1"/>
          <p:nvPr/>
        </p:nvSpPr>
        <p:spPr>
          <a:xfrm>
            <a:off x="4384040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242C5E9-09C1-3045-B167-6075CFBCEF5D}"/>
              </a:ext>
            </a:extLst>
          </p:cNvPr>
          <p:cNvSpPr/>
          <p:nvPr/>
        </p:nvSpPr>
        <p:spPr>
          <a:xfrm>
            <a:off x="1142927" y="3047907"/>
            <a:ext cx="702945" cy="882650"/>
          </a:xfrm>
          <a:custGeom>
            <a:avLst/>
            <a:gdLst/>
            <a:ahLst/>
            <a:cxnLst/>
            <a:rect l="l" t="t" r="r" b="b"/>
            <a:pathLst>
              <a:path w="702944" h="882650">
                <a:moveTo>
                  <a:pt x="134026" y="129129"/>
                </a:moveTo>
                <a:lnTo>
                  <a:pt x="69363" y="129129"/>
                </a:lnTo>
                <a:lnTo>
                  <a:pt x="662743" y="882582"/>
                </a:lnTo>
                <a:lnTo>
                  <a:pt x="702652" y="851152"/>
                </a:lnTo>
                <a:lnTo>
                  <a:pt x="134026" y="129129"/>
                </a:lnTo>
                <a:close/>
              </a:path>
              <a:path w="702944" h="882650">
                <a:moveTo>
                  <a:pt x="0" y="0"/>
                </a:moveTo>
                <a:lnTo>
                  <a:pt x="30484" y="217854"/>
                </a:lnTo>
                <a:lnTo>
                  <a:pt x="59159" y="239490"/>
                </a:lnTo>
                <a:lnTo>
                  <a:pt x="68673" y="236143"/>
                </a:lnTo>
                <a:lnTo>
                  <a:pt x="75915" y="229633"/>
                </a:lnTo>
                <a:lnTo>
                  <a:pt x="80187" y="220882"/>
                </a:lnTo>
                <a:lnTo>
                  <a:pt x="80793" y="210814"/>
                </a:lnTo>
                <a:lnTo>
                  <a:pt x="69363" y="129129"/>
                </a:lnTo>
                <a:lnTo>
                  <a:pt x="134026" y="129129"/>
                </a:lnTo>
                <a:lnTo>
                  <a:pt x="109273" y="97698"/>
                </a:lnTo>
                <a:lnTo>
                  <a:pt x="219390" y="97698"/>
                </a:lnTo>
                <a:lnTo>
                  <a:pt x="218619" y="94208"/>
                </a:lnTo>
                <a:lnTo>
                  <a:pt x="213105" y="86182"/>
                </a:lnTo>
                <a:lnTo>
                  <a:pt x="204640" y="80698"/>
                </a:lnTo>
                <a:lnTo>
                  <a:pt x="0" y="0"/>
                </a:lnTo>
                <a:close/>
              </a:path>
              <a:path w="702944" h="882650">
                <a:moveTo>
                  <a:pt x="219390" y="97698"/>
                </a:moveTo>
                <a:lnTo>
                  <a:pt x="109273" y="97698"/>
                </a:lnTo>
                <a:lnTo>
                  <a:pt x="186004" y="127957"/>
                </a:lnTo>
                <a:lnTo>
                  <a:pt x="195934" y="129727"/>
                </a:lnTo>
                <a:lnTo>
                  <a:pt x="205441" y="127625"/>
                </a:lnTo>
                <a:lnTo>
                  <a:pt x="213467" y="122111"/>
                </a:lnTo>
                <a:lnTo>
                  <a:pt x="218951" y="113645"/>
                </a:lnTo>
                <a:lnTo>
                  <a:pt x="220721" y="103716"/>
                </a:lnTo>
                <a:lnTo>
                  <a:pt x="219390" y="976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0">
            <a:extLst>
              <a:ext uri="{FF2B5EF4-FFF2-40B4-BE49-F238E27FC236}">
                <a16:creationId xmlns:a16="http://schemas.microsoft.com/office/drawing/2014/main" id="{C75729AF-F45B-7244-947B-B99DCFF96438}"/>
              </a:ext>
            </a:extLst>
          </p:cNvPr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45B9747-9889-8843-8612-2FB08D5A6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6" y="5183066"/>
            <a:ext cx="7917704" cy="17511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7AE153-3FA2-E345-8B48-218EB963B151}"/>
                  </a:ext>
                </a:extLst>
              </p:cNvPr>
              <p:cNvSpPr/>
              <p:nvPr/>
            </p:nvSpPr>
            <p:spPr>
              <a:xfrm>
                <a:off x="4739639" y="714163"/>
                <a:ext cx="177292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7AE153-3FA2-E345-8B48-218EB963B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639" y="714163"/>
                <a:ext cx="1772921" cy="393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CEC5D-BCF3-1448-86C2-E1F55C3AA25E}"/>
                  </a:ext>
                </a:extLst>
              </p:cNvPr>
              <p:cNvSpPr txBox="1"/>
              <p:nvPr/>
            </p:nvSpPr>
            <p:spPr>
              <a:xfrm>
                <a:off x="4876800" y="4511621"/>
                <a:ext cx="4349011" cy="898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(actually, convert retina plane metric coordinate </a:t>
                </a:r>
              </a:p>
              <a:p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400" dirty="0"/>
                  <a:t> in 2D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400" dirty="0"/>
                  <a:t> in 3D with unit distance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CEC5D-BCF3-1448-86C2-E1F55C3AA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11621"/>
                <a:ext cx="4349011" cy="898579"/>
              </a:xfrm>
              <a:prstGeom prst="rect">
                <a:avLst/>
              </a:prstGeom>
              <a:blipFill>
                <a:blip r:embed="rId8"/>
                <a:stretch>
                  <a:fillRect l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140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983A-DBFE-A44A-8679-A53E3FDE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 product as matrix multiplication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49D50-3EDE-D14A-9F92-62C816323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2873"/>
            <a:ext cx="8229600" cy="25710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AB5110-A08B-E049-956D-BD802524748C}"/>
                  </a:ext>
                </a:extLst>
              </p:cNvPr>
              <p:cNvSpPr txBox="1"/>
              <p:nvPr/>
            </p:nvSpPr>
            <p:spPr>
              <a:xfrm>
                <a:off x="3352800" y="5562600"/>
                <a:ext cx="26583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AB5110-A08B-E049-956D-BD8025247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562600"/>
                <a:ext cx="2658356" cy="492443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66894E8-84F7-FC49-B224-C74F9B7E7F6E}"/>
              </a:ext>
            </a:extLst>
          </p:cNvPr>
          <p:cNvSpPr txBox="1"/>
          <p:nvPr/>
        </p:nvSpPr>
        <p:spPr>
          <a:xfrm>
            <a:off x="2811742" y="6202362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“skew-symmetric matrix”</a:t>
            </a:r>
          </a:p>
        </p:txBody>
      </p:sp>
    </p:spTree>
    <p:extLst>
      <p:ext uri="{BB962C8B-B14F-4D97-AF65-F5344CB8AC3E}">
        <p14:creationId xmlns:p14="http://schemas.microsoft.com/office/powerpoint/2010/main" val="1962935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95275">
              <a:lnSpc>
                <a:spcPts val="3835"/>
              </a:lnSpc>
              <a:spcBef>
                <a:spcPts val="2170"/>
              </a:spcBef>
              <a:tabLst>
                <a:tab pos="412115" algn="l"/>
              </a:tabLst>
            </a:pPr>
            <a:r>
              <a:rPr lang="en-US" spc="-20" dirty="0">
                <a:cs typeface="Calibri"/>
              </a:rPr>
              <a:t>Why </a:t>
            </a:r>
            <a:r>
              <a:rPr lang="en-US" dirty="0">
                <a:cs typeface="Calibri"/>
              </a:rPr>
              <a:t>is </a:t>
            </a:r>
            <a:r>
              <a:rPr lang="en-US" spc="-25" dirty="0">
                <a:cs typeface="Calibri"/>
              </a:rPr>
              <a:t>stereo</a:t>
            </a:r>
            <a:r>
              <a:rPr lang="en-US" spc="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useful?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dirty="0" err="1">
                <a:cs typeface="Calibri"/>
              </a:rPr>
              <a:t>Epipolar</a:t>
            </a:r>
            <a:r>
              <a:rPr lang="en-US" spc="-10" dirty="0">
                <a:cs typeface="Calibri"/>
              </a:rPr>
              <a:t> </a:t>
            </a:r>
            <a:r>
              <a:rPr lang="en-US" spc="-15" dirty="0">
                <a:cs typeface="Calibri"/>
              </a:rPr>
              <a:t>constraints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5" dirty="0">
                <a:cs typeface="Calibri"/>
              </a:rPr>
              <a:t>Fundamental</a:t>
            </a:r>
            <a:r>
              <a:rPr lang="en-US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matrix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10" dirty="0">
                <a:cs typeface="Calibri"/>
              </a:rPr>
              <a:t>Estimating</a:t>
            </a:r>
            <a:r>
              <a:rPr lang="en-US" dirty="0">
                <a:cs typeface="Calibri"/>
              </a:rPr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252821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3444" y="3014751"/>
            <a:ext cx="304800" cy="956944"/>
          </a:xfrm>
          <a:custGeom>
            <a:avLst/>
            <a:gdLst/>
            <a:ahLst/>
            <a:cxnLst/>
            <a:rect l="l" t="t" r="r" b="b"/>
            <a:pathLst>
              <a:path w="304800" h="956945">
                <a:moveTo>
                  <a:pt x="240339" y="0"/>
                </a:moveTo>
                <a:lnTo>
                  <a:pt x="80711" y="199602"/>
                </a:lnTo>
                <a:lnTo>
                  <a:pt x="155221" y="215555"/>
                </a:lnTo>
                <a:lnTo>
                  <a:pt x="0" y="940485"/>
                </a:lnTo>
                <a:lnTo>
                  <a:pt x="74512" y="956440"/>
                </a:lnTo>
                <a:lnTo>
                  <a:pt x="229732" y="231510"/>
                </a:lnTo>
                <a:lnTo>
                  <a:pt x="300123" y="231510"/>
                </a:lnTo>
                <a:lnTo>
                  <a:pt x="240339" y="0"/>
                </a:lnTo>
                <a:close/>
              </a:path>
              <a:path w="304800" h="956945">
                <a:moveTo>
                  <a:pt x="300123" y="231510"/>
                </a:moveTo>
                <a:lnTo>
                  <a:pt x="229732" y="231510"/>
                </a:lnTo>
                <a:lnTo>
                  <a:pt x="304243" y="247464"/>
                </a:lnTo>
                <a:lnTo>
                  <a:pt x="300123" y="231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81957" y="3689889"/>
            <a:ext cx="825500" cy="297180"/>
          </a:xfrm>
          <a:custGeom>
            <a:avLst/>
            <a:gdLst/>
            <a:ahLst/>
            <a:cxnLst/>
            <a:rect l="l" t="t" r="r" b="b"/>
            <a:pathLst>
              <a:path w="825500" h="297179">
                <a:moveTo>
                  <a:pt x="575518" y="0"/>
                </a:moveTo>
                <a:lnTo>
                  <a:pt x="594079" y="73905"/>
                </a:lnTo>
                <a:lnTo>
                  <a:pt x="0" y="223112"/>
                </a:lnTo>
                <a:lnTo>
                  <a:pt x="18562" y="297017"/>
                </a:lnTo>
                <a:lnTo>
                  <a:pt x="612641" y="147810"/>
                </a:lnTo>
                <a:lnTo>
                  <a:pt x="717234" y="147810"/>
                </a:lnTo>
                <a:lnTo>
                  <a:pt x="825074" y="55172"/>
                </a:lnTo>
                <a:lnTo>
                  <a:pt x="575518" y="0"/>
                </a:lnTo>
                <a:close/>
              </a:path>
              <a:path w="825500" h="297179">
                <a:moveTo>
                  <a:pt x="717234" y="147810"/>
                </a:moveTo>
                <a:lnTo>
                  <a:pt x="612641" y="147810"/>
                </a:lnTo>
                <a:lnTo>
                  <a:pt x="631202" y="221714"/>
                </a:lnTo>
                <a:lnTo>
                  <a:pt x="717234" y="147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2724" y="3925958"/>
            <a:ext cx="958215" cy="304800"/>
          </a:xfrm>
          <a:custGeom>
            <a:avLst/>
            <a:gdLst/>
            <a:ahLst/>
            <a:cxnLst/>
            <a:rect l="l" t="t" r="r" b="b"/>
            <a:pathLst>
              <a:path w="958214" h="304800">
                <a:moveTo>
                  <a:pt x="15953" y="0"/>
                </a:moveTo>
                <a:lnTo>
                  <a:pt x="0" y="74510"/>
                </a:lnTo>
                <a:lnTo>
                  <a:pt x="726483" y="230063"/>
                </a:lnTo>
                <a:lnTo>
                  <a:pt x="710529" y="304573"/>
                </a:lnTo>
                <a:lnTo>
                  <a:pt x="957992" y="240670"/>
                </a:lnTo>
                <a:lnTo>
                  <a:pt x="851560" y="155552"/>
                </a:lnTo>
                <a:lnTo>
                  <a:pt x="742436" y="155552"/>
                </a:lnTo>
                <a:lnTo>
                  <a:pt x="15953" y="0"/>
                </a:lnTo>
                <a:close/>
              </a:path>
              <a:path w="958214" h="304800">
                <a:moveTo>
                  <a:pt x="758390" y="81041"/>
                </a:moveTo>
                <a:lnTo>
                  <a:pt x="742436" y="155552"/>
                </a:lnTo>
                <a:lnTo>
                  <a:pt x="851560" y="155552"/>
                </a:lnTo>
                <a:lnTo>
                  <a:pt x="758390" y="810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5999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5587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4737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7700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7600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3958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1062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81325" y="27368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84862" y="28479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97939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52615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68003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747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67187" y="14065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67187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17353" y="86645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05000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47850" y="38957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0250" y="38401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062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15000" y="4953000"/>
            <a:ext cx="1295400" cy="914400"/>
          </a:xfrm>
          <a:custGeom>
            <a:avLst/>
            <a:gdLst/>
            <a:ahLst/>
            <a:cxnLst/>
            <a:rect l="l" t="t" r="r" b="b"/>
            <a:pathLst>
              <a:path w="1524000" h="914400">
                <a:moveTo>
                  <a:pt x="0" y="0"/>
                </a:moveTo>
                <a:lnTo>
                  <a:pt x="1524000" y="0"/>
                </a:lnTo>
                <a:lnTo>
                  <a:pt x="1524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440939" y="92106"/>
            <a:ext cx="4017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1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27" name="object 27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177" y="4568965"/>
            <a:ext cx="4591685" cy="1546860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4250" spc="60" dirty="0">
                <a:latin typeface="Times New Roman"/>
                <a:cs typeface="Times New Roman"/>
              </a:rPr>
              <a:t>p</a:t>
            </a:r>
            <a:r>
              <a:rPr sz="3750" spc="89" baseline="42222" dirty="0">
                <a:latin typeface="Times New Roman"/>
                <a:cs typeface="Times New Roman"/>
              </a:rPr>
              <a:t>T </a:t>
            </a:r>
            <a:r>
              <a:rPr sz="4250" spc="-1265" dirty="0">
                <a:latin typeface="Symbol"/>
                <a:cs typeface="Symbol"/>
              </a:rPr>
              <a:t>×</a:t>
            </a:r>
            <a:r>
              <a:rPr sz="4250" spc="-495" dirty="0">
                <a:latin typeface="Symbol"/>
                <a:cs typeface="Symbol"/>
              </a:rPr>
              <a:t> </a:t>
            </a:r>
            <a:r>
              <a:rPr sz="5850" spc="-425" dirty="0">
                <a:latin typeface="Symbol"/>
                <a:cs typeface="Symbol"/>
              </a:rPr>
              <a:t>[</a:t>
            </a:r>
            <a:r>
              <a:rPr sz="4250" spc="-425" dirty="0">
                <a:latin typeface="Times New Roman"/>
                <a:cs typeface="Times New Roman"/>
              </a:rPr>
              <a:t>T </a:t>
            </a:r>
            <a:r>
              <a:rPr sz="4250" spc="60" dirty="0">
                <a:latin typeface="Symbol"/>
                <a:cs typeface="Symbol"/>
              </a:rPr>
              <a:t>´</a:t>
            </a:r>
            <a:r>
              <a:rPr sz="4250" spc="60" dirty="0">
                <a:latin typeface="Times New Roman"/>
                <a:cs typeface="Times New Roman"/>
              </a:rPr>
              <a:t>(R </a:t>
            </a:r>
            <a:r>
              <a:rPr sz="4250" spc="-530" dirty="0">
                <a:latin typeface="Times New Roman"/>
                <a:cs typeface="Times New Roman"/>
              </a:rPr>
              <a:t>p</a:t>
            </a:r>
            <a:r>
              <a:rPr sz="6375" spc="-794" baseline="3267" dirty="0">
                <a:latin typeface="Symbol"/>
                <a:cs typeface="Symbol"/>
              </a:rPr>
              <a:t>¢</a:t>
            </a:r>
            <a:r>
              <a:rPr sz="4250" spc="-530" dirty="0">
                <a:latin typeface="Times New Roman"/>
                <a:cs typeface="Times New Roman"/>
              </a:rPr>
              <a:t>)</a:t>
            </a:r>
            <a:r>
              <a:rPr sz="5850" spc="-530" dirty="0">
                <a:latin typeface="Symbol"/>
                <a:cs typeface="Symbol"/>
              </a:rPr>
              <a:t>]</a:t>
            </a:r>
            <a:r>
              <a:rPr sz="4250" spc="-530" dirty="0">
                <a:latin typeface="Symbol"/>
                <a:cs typeface="Symbol"/>
              </a:rPr>
              <a:t>= </a:t>
            </a:r>
            <a:r>
              <a:rPr sz="4250" spc="10" dirty="0">
                <a:latin typeface="Times New Roman"/>
                <a:cs typeface="Times New Roman"/>
              </a:rPr>
              <a:t>0</a:t>
            </a:r>
            <a:r>
              <a:rPr sz="4250" spc="-65" dirty="0">
                <a:latin typeface="Times New Roman"/>
                <a:cs typeface="Times New Roman"/>
              </a:rPr>
              <a:t> </a:t>
            </a:r>
            <a:r>
              <a:rPr sz="4250" spc="-1305" dirty="0">
                <a:latin typeface="Symbol"/>
                <a:cs typeface="Symbol"/>
              </a:rPr>
              <a:t>®</a:t>
            </a:r>
            <a:endParaRPr sz="4250">
              <a:latin typeface="Symbol"/>
              <a:cs typeface="Symbol"/>
            </a:endParaRPr>
          </a:p>
          <a:p>
            <a:pPr marR="497840" algn="r">
              <a:lnSpc>
                <a:spcPct val="100000"/>
              </a:lnSpc>
              <a:spcBef>
                <a:spcPts val="655"/>
              </a:spcBef>
            </a:pPr>
            <a:r>
              <a:rPr sz="1800" spc="-10" dirty="0">
                <a:solidFill>
                  <a:srgbClr val="FF0000"/>
                </a:solidFill>
                <a:latin typeface="Futura-Medium"/>
                <a:cs typeface="Futura-Medium"/>
              </a:rPr>
              <a:t>[Eq.</a:t>
            </a:r>
            <a:r>
              <a:rPr sz="1800" spc="-105" dirty="0">
                <a:solidFill>
                  <a:srgbClr val="FF0000"/>
                </a:solidFill>
                <a:latin typeface="Futura-Medium"/>
                <a:cs typeface="Futura-Medium"/>
              </a:rPr>
              <a:t> </a:t>
            </a:r>
            <a:r>
              <a:rPr sz="1800" dirty="0">
                <a:solidFill>
                  <a:srgbClr val="FF0000"/>
                </a:solidFill>
                <a:latin typeface="Futura-Medium"/>
                <a:cs typeface="Futura-Medium"/>
              </a:rPr>
              <a:t>8]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22631" y="4847239"/>
            <a:ext cx="3983990" cy="18148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4250" spc="120" dirty="0">
                <a:latin typeface="Times New Roman"/>
                <a:cs typeface="Times New Roman"/>
              </a:rPr>
              <a:t>p</a:t>
            </a:r>
            <a:r>
              <a:rPr sz="3750" spc="-7" baseline="42222" dirty="0">
                <a:latin typeface="Times New Roman"/>
                <a:cs typeface="Times New Roman"/>
              </a:rPr>
              <a:t>T</a:t>
            </a:r>
            <a:r>
              <a:rPr sz="3750" baseline="42222" dirty="0">
                <a:latin typeface="Times New Roman"/>
                <a:cs typeface="Times New Roman"/>
              </a:rPr>
              <a:t> </a:t>
            </a:r>
            <a:r>
              <a:rPr sz="3750" spc="-457" baseline="42222" dirty="0">
                <a:latin typeface="Times New Roman"/>
                <a:cs typeface="Times New Roman"/>
              </a:rPr>
              <a:t> </a:t>
            </a:r>
            <a:r>
              <a:rPr sz="4250" spc="-1265" dirty="0">
                <a:latin typeface="Symbol"/>
                <a:cs typeface="Symbol"/>
              </a:rPr>
              <a:t>×</a:t>
            </a:r>
            <a:r>
              <a:rPr sz="4250" spc="-500" dirty="0">
                <a:latin typeface="Symbol"/>
                <a:cs typeface="Symbol"/>
              </a:rPr>
              <a:t> </a:t>
            </a:r>
            <a:r>
              <a:rPr sz="5850" spc="-865" dirty="0">
                <a:latin typeface="Symbol"/>
                <a:cs typeface="Symbol"/>
              </a:rPr>
              <a:t>[</a:t>
            </a:r>
            <a:r>
              <a:rPr sz="4250" spc="-455" dirty="0">
                <a:latin typeface="Times New Roman"/>
                <a:cs typeface="Times New Roman"/>
              </a:rPr>
              <a:t>T</a:t>
            </a:r>
            <a:r>
              <a:rPr sz="3750" spc="292" baseline="-23333" dirty="0">
                <a:latin typeface="Symbol"/>
                <a:cs typeface="Symbol"/>
              </a:rPr>
              <a:t>´</a:t>
            </a:r>
            <a:r>
              <a:rPr sz="5850" spc="-550" dirty="0">
                <a:latin typeface="Symbol"/>
                <a:cs typeface="Symbol"/>
              </a:rPr>
              <a:t>]</a:t>
            </a:r>
            <a:r>
              <a:rPr sz="4250" spc="-790" dirty="0">
                <a:latin typeface="Symbol"/>
                <a:cs typeface="Symbol"/>
              </a:rPr>
              <a:t>×</a:t>
            </a:r>
            <a:r>
              <a:rPr sz="4250" spc="20" dirty="0">
                <a:latin typeface="Times New Roman"/>
                <a:cs typeface="Times New Roman"/>
              </a:rPr>
              <a:t>R </a:t>
            </a:r>
            <a:r>
              <a:rPr sz="4250" spc="-60" dirty="0">
                <a:latin typeface="Times New Roman"/>
                <a:cs typeface="Times New Roman"/>
              </a:rPr>
              <a:t>p</a:t>
            </a:r>
            <a:r>
              <a:rPr sz="6375" spc="-3727" baseline="3267" dirty="0">
                <a:latin typeface="Symbol"/>
                <a:cs typeface="Symbol"/>
              </a:rPr>
              <a:t>¢</a:t>
            </a:r>
            <a:r>
              <a:rPr sz="6375" spc="-375" baseline="3267" dirty="0">
                <a:latin typeface="Symbol"/>
                <a:cs typeface="Symbol"/>
              </a:rPr>
              <a:t> </a:t>
            </a:r>
            <a:r>
              <a:rPr sz="4250" spc="20" dirty="0">
                <a:latin typeface="Symbol"/>
                <a:cs typeface="Symbol"/>
              </a:rPr>
              <a:t>=</a:t>
            </a:r>
            <a:r>
              <a:rPr sz="4250" spc="-240" dirty="0">
                <a:latin typeface="Symbol"/>
                <a:cs typeface="Symbol"/>
              </a:rPr>
              <a:t> </a:t>
            </a:r>
            <a:r>
              <a:rPr sz="4250" spc="15" dirty="0">
                <a:latin typeface="Times New Roman"/>
                <a:cs typeface="Times New Roman"/>
              </a:rPr>
              <a:t>0</a:t>
            </a:r>
            <a:endParaRPr sz="4250">
              <a:latin typeface="Times New Roman"/>
              <a:cs typeface="Times New Roman"/>
            </a:endParaRPr>
          </a:p>
          <a:p>
            <a:pPr algn="r">
              <a:lnSpc>
                <a:spcPts val="1645"/>
              </a:lnSpc>
              <a:spcBef>
                <a:spcPts val="55"/>
              </a:spcBef>
            </a:pPr>
            <a:r>
              <a:rPr sz="1800" spc="-10" dirty="0">
                <a:solidFill>
                  <a:srgbClr val="FF0000"/>
                </a:solidFill>
                <a:latin typeface="Futura-Medium"/>
                <a:cs typeface="Futura-Medium"/>
              </a:rPr>
              <a:t>[Eq.</a:t>
            </a:r>
            <a:r>
              <a:rPr sz="1800" spc="-100" dirty="0">
                <a:solidFill>
                  <a:srgbClr val="FF0000"/>
                </a:solidFill>
                <a:latin typeface="Futura-Medium"/>
                <a:cs typeface="Futura-Medium"/>
              </a:rPr>
              <a:t> </a:t>
            </a:r>
            <a:r>
              <a:rPr sz="1800" dirty="0">
                <a:solidFill>
                  <a:srgbClr val="FF0000"/>
                </a:solidFill>
                <a:latin typeface="Futura-Medium"/>
                <a:cs typeface="Futura-Medium"/>
              </a:rPr>
              <a:t>9]</a:t>
            </a:r>
            <a:endParaRPr sz="1800">
              <a:latin typeface="Futura-Medium"/>
              <a:cs typeface="Futura-Medium"/>
            </a:endParaRPr>
          </a:p>
          <a:p>
            <a:pPr marL="683260">
              <a:lnSpc>
                <a:spcPts val="3325"/>
              </a:lnSpc>
            </a:pPr>
            <a:r>
              <a:rPr sz="3200" dirty="0">
                <a:latin typeface="Futura-Medium"/>
                <a:cs typeface="Futura-Medium"/>
              </a:rPr>
              <a:t>E </a:t>
            </a:r>
            <a:r>
              <a:rPr sz="2400" dirty="0">
                <a:latin typeface="Futura-Medium"/>
                <a:cs typeface="Futura-Medium"/>
              </a:rPr>
              <a:t>= </a:t>
            </a:r>
            <a:r>
              <a:rPr sz="2400" spc="-5" dirty="0">
                <a:latin typeface="Futura-Medium"/>
                <a:cs typeface="Futura-Medium"/>
              </a:rPr>
              <a:t>Essential</a:t>
            </a:r>
            <a:r>
              <a:rPr sz="2400" spc="-280" dirty="0">
                <a:latin typeface="Futura-Medium"/>
                <a:cs typeface="Futura-Medium"/>
              </a:rPr>
              <a:t> </a:t>
            </a:r>
            <a:r>
              <a:rPr sz="2400" spc="5" dirty="0">
                <a:latin typeface="Futura-Medium"/>
                <a:cs typeface="Futura-Medium"/>
              </a:rPr>
              <a:t>matrix</a:t>
            </a:r>
            <a:endParaRPr sz="2400">
              <a:latin typeface="Futura-Medium"/>
              <a:cs typeface="Futura-Medium"/>
            </a:endParaRPr>
          </a:p>
          <a:p>
            <a:pPr marL="1028065">
              <a:lnSpc>
                <a:spcPct val="100000"/>
              </a:lnSpc>
              <a:spcBef>
                <a:spcPts val="425"/>
              </a:spcBef>
            </a:pPr>
            <a:r>
              <a:rPr sz="1400" spc="-5" dirty="0">
                <a:latin typeface="Futura-Medium"/>
                <a:cs typeface="Futura-Medium"/>
              </a:rPr>
              <a:t>(Longuet-Higgins,</a:t>
            </a:r>
            <a:r>
              <a:rPr sz="1400" dirty="0">
                <a:latin typeface="Futura-Medium"/>
                <a:cs typeface="Futura-Medium"/>
              </a:rPr>
              <a:t> </a:t>
            </a:r>
            <a:r>
              <a:rPr sz="1400" spc="-50" dirty="0">
                <a:latin typeface="Futura-Medium"/>
                <a:cs typeface="Futura-Medium"/>
              </a:rPr>
              <a:t>1981)</a:t>
            </a:r>
            <a:endParaRPr sz="1400">
              <a:latin typeface="Futura-Medium"/>
              <a:cs typeface="Futura-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29200" y="4724400"/>
            <a:ext cx="4114800" cy="2133600"/>
          </a:xfrm>
          <a:custGeom>
            <a:avLst/>
            <a:gdLst/>
            <a:ahLst/>
            <a:cxnLst/>
            <a:rect l="l" t="t" r="r" b="b"/>
            <a:pathLst>
              <a:path w="4114800" h="2133600">
                <a:moveTo>
                  <a:pt x="0" y="2133599"/>
                </a:moveTo>
                <a:lnTo>
                  <a:pt x="4114800" y="2133599"/>
                </a:lnTo>
                <a:lnTo>
                  <a:pt x="4114800" y="0"/>
                </a:lnTo>
                <a:lnTo>
                  <a:pt x="0" y="0"/>
                </a:lnTo>
                <a:lnTo>
                  <a:pt x="0" y="2133599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52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4593262"/>
            <a:ext cx="6664325" cy="215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1531620" algn="l"/>
              </a:tabLst>
            </a:pPr>
            <a:r>
              <a:rPr sz="2400" dirty="0">
                <a:latin typeface="Futura-Medium"/>
                <a:cs typeface="Futura-Medium"/>
              </a:rPr>
              <a:t>• l =</a:t>
            </a:r>
            <a:r>
              <a:rPr sz="2400" spc="14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E </a:t>
            </a:r>
            <a:r>
              <a:rPr sz="2400" spc="-5" dirty="0">
                <a:latin typeface="Futura-Medium"/>
                <a:cs typeface="Futura-Medium"/>
              </a:rPr>
              <a:t>p’	</a:t>
            </a:r>
            <a:r>
              <a:rPr sz="2400" dirty="0">
                <a:latin typeface="Futura-Medium"/>
                <a:cs typeface="Futura-Medium"/>
              </a:rPr>
              <a:t>is the </a:t>
            </a:r>
            <a:r>
              <a:rPr sz="2400" spc="-5" dirty="0">
                <a:latin typeface="Futura-Medium"/>
                <a:cs typeface="Futura-Medium"/>
              </a:rPr>
              <a:t>epipolar line associated </a:t>
            </a:r>
            <a:r>
              <a:rPr sz="2400" dirty="0">
                <a:latin typeface="Futura-Medium"/>
                <a:cs typeface="Futura-Medium"/>
              </a:rPr>
              <a:t>with</a:t>
            </a:r>
            <a:r>
              <a:rPr sz="2400" spc="-4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90"/>
              </a:spcBef>
              <a:tabLst>
                <a:tab pos="1599565" algn="l"/>
              </a:tabLst>
            </a:pPr>
            <a:r>
              <a:rPr sz="2400" dirty="0">
                <a:latin typeface="Futura-Medium"/>
                <a:cs typeface="Futura-Medium"/>
              </a:rPr>
              <a:t>• l’ =</a:t>
            </a:r>
            <a:r>
              <a:rPr sz="2400" spc="14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E</a:t>
            </a:r>
            <a:r>
              <a:rPr sz="2400" baseline="26041" dirty="0">
                <a:latin typeface="Futura-Medium"/>
                <a:cs typeface="Futura-Medium"/>
              </a:rPr>
              <a:t>T</a:t>
            </a:r>
            <a:r>
              <a:rPr sz="2400" spc="7" baseline="26041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p	is the </a:t>
            </a:r>
            <a:r>
              <a:rPr sz="2400" spc="-5" dirty="0">
                <a:latin typeface="Futura-Medium"/>
                <a:cs typeface="Futura-Medium"/>
              </a:rPr>
              <a:t>epipolar line associated </a:t>
            </a:r>
            <a:r>
              <a:rPr sz="2400" dirty="0">
                <a:latin typeface="Futura-Medium"/>
                <a:cs typeface="Futura-Medium"/>
              </a:rPr>
              <a:t>with</a:t>
            </a:r>
            <a:r>
              <a:rPr sz="2400" spc="-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1722755" algn="l"/>
                <a:tab pos="2534920" algn="l"/>
              </a:tabLst>
            </a:pPr>
            <a:r>
              <a:rPr sz="2400" dirty="0">
                <a:latin typeface="Futura-Medium"/>
                <a:cs typeface="Futura-Medium"/>
              </a:rPr>
              <a:t>• E </a:t>
            </a:r>
            <a:r>
              <a:rPr sz="2400" spc="-5" dirty="0">
                <a:latin typeface="Futura-Medium"/>
                <a:cs typeface="Futura-Medium"/>
              </a:rPr>
              <a:t>e’</a:t>
            </a:r>
            <a:r>
              <a:rPr sz="2400" spc="1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= 0	</a:t>
            </a:r>
            <a:r>
              <a:rPr sz="2400" spc="-5" dirty="0">
                <a:latin typeface="Futura-Medium"/>
                <a:cs typeface="Futura-Medium"/>
              </a:rPr>
              <a:t>and	</a:t>
            </a:r>
            <a:r>
              <a:rPr sz="2400" spc="5" dirty="0">
                <a:latin typeface="Futura-Medium"/>
                <a:cs typeface="Futura-Medium"/>
              </a:rPr>
              <a:t>E</a:t>
            </a:r>
            <a:r>
              <a:rPr sz="2400" spc="7" baseline="26041" dirty="0">
                <a:latin typeface="Futura-Medium"/>
                <a:cs typeface="Futura-Medium"/>
              </a:rPr>
              <a:t>T </a:t>
            </a:r>
            <a:r>
              <a:rPr sz="2400" dirty="0">
                <a:latin typeface="Futura-Medium"/>
                <a:cs typeface="Futura-Medium"/>
              </a:rPr>
              <a:t>e =</a:t>
            </a:r>
            <a:r>
              <a:rPr sz="2400" spc="-1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0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sz="2400" dirty="0">
                <a:latin typeface="Futura-Medium"/>
                <a:cs typeface="Futura-Medium"/>
              </a:rPr>
              <a:t>• E is 3x3 </a:t>
            </a:r>
            <a:r>
              <a:rPr sz="2400" spc="-5" dirty="0">
                <a:latin typeface="Futura-Medium"/>
                <a:cs typeface="Futura-Medium"/>
              </a:rPr>
              <a:t>matrix; </a:t>
            </a:r>
            <a:r>
              <a:rPr sz="2400" dirty="0">
                <a:latin typeface="Futura-Medium"/>
                <a:cs typeface="Futura-Medium"/>
              </a:rPr>
              <a:t>5</a:t>
            </a:r>
            <a:r>
              <a:rPr sz="2400" spc="90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DOF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Futura-Medium"/>
                <a:cs typeface="Futura-Medium"/>
              </a:rPr>
              <a:t>• E is </a:t>
            </a:r>
            <a:r>
              <a:rPr sz="2400" spc="-5" dirty="0">
                <a:latin typeface="Futura-Medium"/>
                <a:cs typeface="Futura-Medium"/>
              </a:rPr>
              <a:t>singular (rank</a:t>
            </a:r>
            <a:r>
              <a:rPr sz="2400" spc="9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two)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9539" y="2446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3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61778" y="1058545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12678" y="3368358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e’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791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l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84140" y="2915920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l’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4836" y="1197681"/>
            <a:ext cx="2494280" cy="17284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93090" algn="l"/>
              </a:tabLst>
            </a:pPr>
            <a:r>
              <a:rPr sz="4100" i="1" spc="45" dirty="0">
                <a:latin typeface="Times New Roman"/>
                <a:cs typeface="Times New Roman"/>
              </a:rPr>
              <a:t>p</a:t>
            </a:r>
            <a:r>
              <a:rPr sz="3525" i="1" spc="67" baseline="43735" dirty="0">
                <a:latin typeface="Times New Roman"/>
                <a:cs typeface="Times New Roman"/>
              </a:rPr>
              <a:t>T	</a:t>
            </a:r>
            <a:r>
              <a:rPr sz="4100" dirty="0">
                <a:latin typeface="Symbol"/>
                <a:cs typeface="Symbol"/>
              </a:rPr>
              <a:t>⋅ </a:t>
            </a:r>
            <a:r>
              <a:rPr sz="4100" i="1" spc="5" dirty="0">
                <a:latin typeface="Times New Roman"/>
                <a:cs typeface="Times New Roman"/>
              </a:rPr>
              <a:t>E </a:t>
            </a:r>
            <a:r>
              <a:rPr sz="4100" i="1" spc="170" dirty="0">
                <a:latin typeface="Times New Roman"/>
                <a:cs typeface="Times New Roman"/>
              </a:rPr>
              <a:t>p</a:t>
            </a:r>
            <a:r>
              <a:rPr sz="4100" spc="170" dirty="0">
                <a:latin typeface="Times New Roman"/>
                <a:cs typeface="Times New Roman"/>
              </a:rPr>
              <a:t>' </a:t>
            </a:r>
            <a:r>
              <a:rPr sz="4100" spc="5" dirty="0">
                <a:latin typeface="Symbol"/>
                <a:cs typeface="Symbol"/>
              </a:rPr>
              <a:t>=</a:t>
            </a:r>
            <a:r>
              <a:rPr sz="4100" spc="-490" dirty="0">
                <a:latin typeface="Symbol"/>
                <a:cs typeface="Symbol"/>
              </a:rPr>
              <a:t> </a:t>
            </a:r>
            <a:r>
              <a:rPr sz="4100" spc="5" dirty="0">
                <a:latin typeface="Times New Roman"/>
                <a:cs typeface="Times New Roman"/>
              </a:rPr>
              <a:t>0</a:t>
            </a:r>
            <a:endParaRPr sz="4100">
              <a:latin typeface="Times New Roman"/>
              <a:cs typeface="Times New Roman"/>
            </a:endParaRPr>
          </a:p>
          <a:p>
            <a:pPr marL="706755">
              <a:lnSpc>
                <a:spcPct val="100000"/>
              </a:lnSpc>
              <a:spcBef>
                <a:spcPts val="2025"/>
              </a:spcBef>
            </a:pPr>
            <a:r>
              <a:rPr sz="1800" spc="-10" dirty="0">
                <a:solidFill>
                  <a:srgbClr val="FF0000"/>
                </a:solidFill>
                <a:latin typeface="Futura-Medium"/>
                <a:cs typeface="Futura-Medium"/>
              </a:rPr>
              <a:t>[Eq.</a:t>
            </a:r>
            <a:r>
              <a:rPr sz="1800" spc="-25" dirty="0">
                <a:solidFill>
                  <a:srgbClr val="FF0000"/>
                </a:solidFill>
                <a:latin typeface="Futura-Medium"/>
                <a:cs typeface="Futura-Medium"/>
              </a:rPr>
              <a:t> </a:t>
            </a:r>
            <a:r>
              <a:rPr sz="1800" spc="-40" dirty="0">
                <a:solidFill>
                  <a:srgbClr val="FF0000"/>
                </a:solidFill>
                <a:latin typeface="Futura-Medium"/>
                <a:cs typeface="Futura-Medium"/>
              </a:rPr>
              <a:t>10]</a:t>
            </a:r>
            <a:endParaRPr sz="1800">
              <a:latin typeface="Futura-Medium"/>
              <a:cs typeface="Futura-Medium"/>
            </a:endParaRPr>
          </a:p>
          <a:p>
            <a:pPr marR="172085" algn="r">
              <a:lnSpc>
                <a:spcPct val="100000"/>
              </a:lnSpc>
              <a:spcBef>
                <a:spcPts val="141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560" y="4495800"/>
            <a:ext cx="910844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04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95275">
              <a:lnSpc>
                <a:spcPts val="3835"/>
              </a:lnSpc>
              <a:spcBef>
                <a:spcPts val="2170"/>
              </a:spcBef>
              <a:tabLst>
                <a:tab pos="412115" algn="l"/>
              </a:tabLst>
            </a:pPr>
            <a:r>
              <a:rPr lang="en-US" spc="-20" dirty="0">
                <a:cs typeface="Calibri"/>
              </a:rPr>
              <a:t>Why </a:t>
            </a:r>
            <a:r>
              <a:rPr lang="en-US" dirty="0">
                <a:cs typeface="Calibri"/>
              </a:rPr>
              <a:t>is </a:t>
            </a:r>
            <a:r>
              <a:rPr lang="en-US" spc="-25" dirty="0">
                <a:cs typeface="Calibri"/>
              </a:rPr>
              <a:t>stereo</a:t>
            </a:r>
            <a:r>
              <a:rPr lang="en-US" spc="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useful?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dirty="0" err="1">
                <a:cs typeface="Calibri"/>
              </a:rPr>
              <a:t>Epipolar</a:t>
            </a:r>
            <a:r>
              <a:rPr lang="en-US" spc="-10" dirty="0">
                <a:cs typeface="Calibri"/>
              </a:rPr>
              <a:t> </a:t>
            </a:r>
            <a:r>
              <a:rPr lang="en-US" spc="-15" dirty="0">
                <a:cs typeface="Calibri"/>
              </a:rPr>
              <a:t>constraints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b="1" spc="-5" dirty="0">
                <a:cs typeface="Calibri"/>
              </a:rPr>
              <a:t>Fundamental</a:t>
            </a:r>
            <a:r>
              <a:rPr lang="en-US" b="1" dirty="0">
                <a:cs typeface="Calibri"/>
              </a:rPr>
              <a:t> </a:t>
            </a:r>
            <a:r>
              <a:rPr lang="en-US" b="1" spc="-5" dirty="0">
                <a:cs typeface="Calibri"/>
              </a:rPr>
              <a:t>matrix</a:t>
            </a:r>
            <a:endParaRPr lang="en-US" b="1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10" dirty="0">
                <a:cs typeface="Calibri"/>
              </a:rPr>
              <a:t>Estimating</a:t>
            </a:r>
            <a:r>
              <a:rPr lang="en-US" dirty="0">
                <a:cs typeface="Calibri"/>
              </a:rPr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15654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5616-0526-5546-A1AF-AE980A29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489E98D-FCE0-1146-BE99-62CF642706E6}"/>
              </a:ext>
            </a:extLst>
          </p:cNvPr>
          <p:cNvSpPr/>
          <p:nvPr/>
        </p:nvSpPr>
        <p:spPr>
          <a:xfrm>
            <a:off x="1962063" y="33401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6C543CF-0D61-6C42-9991-41EA011E9B73}"/>
              </a:ext>
            </a:extLst>
          </p:cNvPr>
          <p:cNvSpPr/>
          <p:nvPr/>
        </p:nvSpPr>
        <p:spPr>
          <a:xfrm>
            <a:off x="1961250" y="40337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DF4FC00-8E66-2548-8EB1-FF8B98BD437B}"/>
              </a:ext>
            </a:extLst>
          </p:cNvPr>
          <p:cNvSpPr/>
          <p:nvPr/>
        </p:nvSpPr>
        <p:spPr>
          <a:xfrm>
            <a:off x="1981582" y="42638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A50CDDB-FEC7-0A43-9FE9-137DB1B199A0}"/>
              </a:ext>
            </a:extLst>
          </p:cNvPr>
          <p:cNvSpPr/>
          <p:nvPr/>
        </p:nvSpPr>
        <p:spPr>
          <a:xfrm>
            <a:off x="2362199" y="21336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7286CD8-D885-6940-8344-D85C933C54BE}"/>
              </a:ext>
            </a:extLst>
          </p:cNvPr>
          <p:cNvSpPr/>
          <p:nvPr/>
        </p:nvSpPr>
        <p:spPr>
          <a:xfrm>
            <a:off x="5411787" y="21256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1918174-40CC-254B-AF8C-5F1EA53185F3}"/>
              </a:ext>
            </a:extLst>
          </p:cNvPr>
          <p:cNvSpPr/>
          <p:nvPr/>
        </p:nvSpPr>
        <p:spPr>
          <a:xfrm>
            <a:off x="3690937" y="12398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638BCDA-D759-9B4A-BE7E-3D8B23AA0BB6}"/>
              </a:ext>
            </a:extLst>
          </p:cNvPr>
          <p:cNvSpPr/>
          <p:nvPr/>
        </p:nvSpPr>
        <p:spPr>
          <a:xfrm>
            <a:off x="1993900" y="31162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23C6E4-1AFC-5E45-AAA9-1C7F7E244C0B}"/>
              </a:ext>
            </a:extLst>
          </p:cNvPr>
          <p:cNvSpPr/>
          <p:nvPr/>
        </p:nvSpPr>
        <p:spPr>
          <a:xfrm>
            <a:off x="3733800" y="19034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313741A-5059-024E-8A9A-5E50DA5C86EB}"/>
              </a:ext>
            </a:extLst>
          </p:cNvPr>
          <p:cNvSpPr/>
          <p:nvPr/>
        </p:nvSpPr>
        <p:spPr>
          <a:xfrm>
            <a:off x="4430158" y="13525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5D7BC84-5960-D042-9CC1-BE41C22C922E}"/>
              </a:ext>
            </a:extLst>
          </p:cNvPr>
          <p:cNvSpPr/>
          <p:nvPr/>
        </p:nvSpPr>
        <p:spPr>
          <a:xfrm>
            <a:off x="6037262" y="32273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A5A8BC-1C44-F344-A192-AD80F2BDEFD2}"/>
              </a:ext>
            </a:extLst>
          </p:cNvPr>
          <p:cNvSpPr/>
          <p:nvPr/>
        </p:nvSpPr>
        <p:spPr>
          <a:xfrm>
            <a:off x="3057525" y="30416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8CAA7D7-F78A-D443-9669-B89B49265A64}"/>
              </a:ext>
            </a:extLst>
          </p:cNvPr>
          <p:cNvSpPr/>
          <p:nvPr/>
        </p:nvSpPr>
        <p:spPr>
          <a:xfrm>
            <a:off x="5961062" y="31527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D93E5AD-2DA6-B044-BE33-7A38A339204E}"/>
              </a:ext>
            </a:extLst>
          </p:cNvPr>
          <p:cNvSpPr txBox="1"/>
          <p:nvPr/>
        </p:nvSpPr>
        <p:spPr>
          <a:xfrm>
            <a:off x="7028815" y="42954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E3D1559B-AC94-DD4D-B8F6-4395E0AEFCB9}"/>
              </a:ext>
            </a:extLst>
          </p:cNvPr>
          <p:cNvSpPr txBox="1"/>
          <p:nvPr/>
        </p:nvSpPr>
        <p:spPr>
          <a:xfrm>
            <a:off x="3144203" y="31667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0F4C3FB-B5A0-5242-8DB1-1EBF618C8E66}"/>
              </a:ext>
            </a:extLst>
          </p:cNvPr>
          <p:cNvSpPr txBox="1"/>
          <p:nvPr/>
        </p:nvSpPr>
        <p:spPr>
          <a:xfrm>
            <a:off x="6250940" y="29159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CAB96CB-7D7E-7148-A06A-3282E3F1D8B9}"/>
              </a:ext>
            </a:extLst>
          </p:cNvPr>
          <p:cNvSpPr/>
          <p:nvPr/>
        </p:nvSpPr>
        <p:spPr>
          <a:xfrm>
            <a:off x="4243387" y="17113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649320C-C194-0041-ABC1-A01A91C78FCE}"/>
              </a:ext>
            </a:extLst>
          </p:cNvPr>
          <p:cNvSpPr/>
          <p:nvPr/>
        </p:nvSpPr>
        <p:spPr>
          <a:xfrm>
            <a:off x="4243387" y="17113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6B0D1D01-4C45-DD4E-A482-54C474217FF0}"/>
              </a:ext>
            </a:extLst>
          </p:cNvPr>
          <p:cNvSpPr txBox="1"/>
          <p:nvPr/>
        </p:nvSpPr>
        <p:spPr>
          <a:xfrm>
            <a:off x="4293553" y="117125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BB9FF2C-0414-5F49-A46C-32FC1CBED514}"/>
              </a:ext>
            </a:extLst>
          </p:cNvPr>
          <p:cNvSpPr/>
          <p:nvPr/>
        </p:nvSpPr>
        <p:spPr>
          <a:xfrm>
            <a:off x="1981200" y="41910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85042E13-3737-F549-AC3B-BB5FA959374D}"/>
              </a:ext>
            </a:extLst>
          </p:cNvPr>
          <p:cNvSpPr/>
          <p:nvPr/>
        </p:nvSpPr>
        <p:spPr>
          <a:xfrm>
            <a:off x="1924050" y="42005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C16C4D52-46D4-2946-8926-0C17CC626B14}"/>
              </a:ext>
            </a:extLst>
          </p:cNvPr>
          <p:cNvSpPr/>
          <p:nvPr/>
        </p:nvSpPr>
        <p:spPr>
          <a:xfrm>
            <a:off x="7156450" y="41449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17B6473-9F29-4C46-92AF-1B3BF2946B59}"/>
              </a:ext>
            </a:extLst>
          </p:cNvPr>
          <p:cNvSpPr/>
          <p:nvPr/>
        </p:nvSpPr>
        <p:spPr>
          <a:xfrm>
            <a:off x="2966587" y="4356917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78" y="129614"/>
                </a:lnTo>
                <a:lnTo>
                  <a:pt x="425753" y="164562"/>
                </a:lnTo>
                <a:lnTo>
                  <a:pt x="531859" y="181858"/>
                </a:lnTo>
                <a:lnTo>
                  <a:pt x="633123" y="198180"/>
                </a:lnTo>
                <a:lnTo>
                  <a:pt x="734460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1" y="266385"/>
                </a:lnTo>
                <a:lnTo>
                  <a:pt x="1118892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7"/>
                </a:lnTo>
                <a:lnTo>
                  <a:pt x="1795710" y="347503"/>
                </a:lnTo>
                <a:lnTo>
                  <a:pt x="1835484" y="349769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12" y="269391"/>
                </a:lnTo>
                <a:lnTo>
                  <a:pt x="1459259" y="251945"/>
                </a:lnTo>
                <a:lnTo>
                  <a:pt x="1300237" y="232724"/>
                </a:lnTo>
                <a:lnTo>
                  <a:pt x="1163483" y="214268"/>
                </a:lnTo>
                <a:lnTo>
                  <a:pt x="1050537" y="198169"/>
                </a:lnTo>
                <a:lnTo>
                  <a:pt x="938621" y="181570"/>
                </a:lnTo>
                <a:lnTo>
                  <a:pt x="843449" y="167027"/>
                </a:lnTo>
                <a:lnTo>
                  <a:pt x="744247" y="151541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26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84" y="151555"/>
                </a:lnTo>
                <a:lnTo>
                  <a:pt x="2976879" y="167043"/>
                </a:lnTo>
                <a:lnTo>
                  <a:pt x="2879915" y="181858"/>
                </a:lnTo>
                <a:lnTo>
                  <a:pt x="2769808" y="198180"/>
                </a:lnTo>
                <a:lnTo>
                  <a:pt x="2656841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13" y="266385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66421" y="277060"/>
                </a:lnTo>
                <a:lnTo>
                  <a:pt x="2741780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55" y="214268"/>
                </a:lnTo>
                <a:lnTo>
                  <a:pt x="3187373" y="198169"/>
                </a:lnTo>
                <a:lnTo>
                  <a:pt x="3290359" y="181570"/>
                </a:lnTo>
                <a:lnTo>
                  <a:pt x="3394733" y="164552"/>
                </a:lnTo>
                <a:lnTo>
                  <a:pt x="3606480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B475E6B-4BAF-9E40-BDE7-AB6E70895F81}"/>
              </a:ext>
            </a:extLst>
          </p:cNvPr>
          <p:cNvSpPr/>
          <p:nvPr/>
        </p:nvSpPr>
        <p:spPr>
          <a:xfrm>
            <a:off x="4403725" y="4022725"/>
            <a:ext cx="608330" cy="396875"/>
          </a:xfrm>
          <a:custGeom>
            <a:avLst/>
            <a:gdLst/>
            <a:ahLst/>
            <a:cxnLst/>
            <a:rect l="l" t="t" r="r" b="b"/>
            <a:pathLst>
              <a:path w="608329" h="396875">
                <a:moveTo>
                  <a:pt x="0" y="396875"/>
                </a:moveTo>
                <a:lnTo>
                  <a:pt x="608013" y="396875"/>
                </a:lnTo>
                <a:lnTo>
                  <a:pt x="608013" y="0"/>
                </a:lnTo>
                <a:lnTo>
                  <a:pt x="0" y="0"/>
                </a:lnTo>
                <a:lnTo>
                  <a:pt x="0" y="396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A4459BD-0586-4A40-ACD3-79F4E287D092}"/>
              </a:ext>
            </a:extLst>
          </p:cNvPr>
          <p:cNvSpPr txBox="1"/>
          <p:nvPr/>
        </p:nvSpPr>
        <p:spPr>
          <a:xfrm>
            <a:off x="44824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1A3061-97C6-DD4B-B40A-18401E02D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5" y="4880292"/>
            <a:ext cx="7804150" cy="15652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F52FA9-2638-1D4F-846E-78542DD8F3EA}"/>
                  </a:ext>
                </a:extLst>
              </p:cNvPr>
              <p:cNvSpPr txBox="1"/>
              <p:nvPr/>
            </p:nvSpPr>
            <p:spPr>
              <a:xfrm>
                <a:off x="459291" y="6503472"/>
                <a:ext cx="8227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Goal: Cancel the adjustment made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which was to accommodate the device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F52FA9-2638-1D4F-846E-78542DD8F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91" y="6503472"/>
                <a:ext cx="8227509" cy="369332"/>
              </a:xfrm>
              <a:prstGeom prst="rect">
                <a:avLst/>
              </a:prstGeom>
              <a:blipFill>
                <a:blip r:embed="rId6"/>
                <a:stretch>
                  <a:fillRect l="-617" t="-6667" r="-3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2775475-C54A-934C-B6AE-42F628996F48}"/>
              </a:ext>
            </a:extLst>
          </p:cNvPr>
          <p:cNvGrpSpPr/>
          <p:nvPr/>
        </p:nvGrpSpPr>
        <p:grpSpPr>
          <a:xfrm>
            <a:off x="1295400" y="5809496"/>
            <a:ext cx="4129087" cy="286504"/>
            <a:chOff x="1295400" y="5715000"/>
            <a:chExt cx="4129087" cy="38100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BFAC21D-F7C7-784E-A021-80400ADB5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400" y="5715000"/>
              <a:ext cx="243840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AD7B5D-EB3B-C74D-ACC7-9E4FF123F6AE}"/>
                </a:ext>
              </a:extLst>
            </p:cNvPr>
            <p:cNvCxnSpPr/>
            <p:nvPr/>
          </p:nvCxnSpPr>
          <p:spPr>
            <a:xfrm>
              <a:off x="3733800" y="5715000"/>
              <a:ext cx="1690687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D07D087-B036-F54C-BE33-A61C5AFE5699}"/>
              </a:ext>
            </a:extLst>
          </p:cNvPr>
          <p:cNvSpPr txBox="1"/>
          <p:nvPr/>
        </p:nvSpPr>
        <p:spPr>
          <a:xfrm>
            <a:off x="3048461" y="547823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“ideal” camera</a:t>
            </a:r>
          </a:p>
        </p:txBody>
      </p:sp>
    </p:spTree>
    <p:extLst>
      <p:ext uri="{BB962C8B-B14F-4D97-AF65-F5344CB8AC3E}">
        <p14:creationId xmlns:p14="http://schemas.microsoft.com/office/powerpoint/2010/main" val="72505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D1AE-7E62-0542-8513-B3B98D15A9D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2E68EB-5CA9-B24F-81E1-0D5367507D9A}"/>
              </a:ext>
            </a:extLst>
          </p:cNvPr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A4DD218-6D57-6D44-A534-20ECF6F622C2}"/>
              </a:ext>
            </a:extLst>
          </p:cNvPr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B0D6E9E-76E6-0948-AC67-0A70F4AF1EB6}"/>
              </a:ext>
            </a:extLst>
          </p:cNvPr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B0D83DA-4BBF-C343-A165-994B305B8837}"/>
              </a:ext>
            </a:extLst>
          </p:cNvPr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E3C7389-7883-9A46-8D3A-6977B7A6BA00}"/>
              </a:ext>
            </a:extLst>
          </p:cNvPr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8133A648-47C0-B343-8429-349B510010F3}"/>
              </a:ext>
            </a:extLst>
          </p:cNvPr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28C3E46-8AE2-3740-89B1-FDEABF909D44}"/>
              </a:ext>
            </a:extLst>
          </p:cNvPr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6379E02-358A-984A-B7EC-516DB1CB9BBE}"/>
              </a:ext>
            </a:extLst>
          </p:cNvPr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6019484-2CB8-EC44-A60B-2593F9FB5315}"/>
              </a:ext>
            </a:extLst>
          </p:cNvPr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6E5BA100-A575-3B41-BC40-8E65290E7BEA}"/>
              </a:ext>
            </a:extLst>
          </p:cNvPr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6A4A0B8-8CA0-B54D-B6A9-8416E5176DBF}"/>
              </a:ext>
            </a:extLst>
          </p:cNvPr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126F7EC2-3008-8B44-A74D-C06CA8ECCD64}"/>
              </a:ext>
            </a:extLst>
          </p:cNvPr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01C91F8-AFC3-3341-BC6D-7F199781DEFB}"/>
              </a:ext>
            </a:extLst>
          </p:cNvPr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96E869E6-8678-374C-9CE0-7F921E167714}"/>
              </a:ext>
            </a:extLst>
          </p:cNvPr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A8CCE729-0C98-0D4E-946D-0EC852F20DDE}"/>
              </a:ext>
            </a:extLst>
          </p:cNvPr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95473ED-7302-0D4B-9186-E5A9DD7A0058}"/>
              </a:ext>
            </a:extLst>
          </p:cNvPr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292962D6-A52D-3C4B-91B5-1BB97CACE9C8}"/>
              </a:ext>
            </a:extLst>
          </p:cNvPr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A4949628-45A5-CF40-9F45-52D13DB6C525}"/>
              </a:ext>
            </a:extLst>
          </p:cNvPr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BF7292A2-2D2C-AB46-93A2-2413F41848B7}"/>
              </a:ext>
            </a:extLst>
          </p:cNvPr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1BDCA3C8-C219-2C40-A0FA-787341F3FFF3}"/>
              </a:ext>
            </a:extLst>
          </p:cNvPr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1C776270-43DF-CA45-B868-BC6A5D4B2A8C}"/>
              </a:ext>
            </a:extLst>
          </p:cNvPr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44A1610-C1D2-6541-852B-E8539D043D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0"/>
          <a:stretch/>
        </p:blipFill>
        <p:spPr>
          <a:xfrm>
            <a:off x="126365" y="4683759"/>
            <a:ext cx="8891270" cy="21073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D247A0-B291-404D-A4DF-3358BD602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3" y="552188"/>
            <a:ext cx="1959047" cy="22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27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8A21-16DD-8A42-AD2B-B1E0C0B0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698275-6C55-8144-9139-2BF8D6204B57}"/>
              </a:ext>
            </a:extLst>
          </p:cNvPr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22AF6C3-2E11-4C4A-BD39-A6D5D9AEBEFE}"/>
              </a:ext>
            </a:extLst>
          </p:cNvPr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DA36ABA-4FDC-5743-903A-475E5971EA55}"/>
              </a:ext>
            </a:extLst>
          </p:cNvPr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CD31A4C-1D0C-4A41-BF70-F49C19A010D0}"/>
              </a:ext>
            </a:extLst>
          </p:cNvPr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BD2AAE9-4982-1248-A3B0-331B22BA51E9}"/>
              </a:ext>
            </a:extLst>
          </p:cNvPr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EE52C4BD-C842-B94F-A65A-F4EFA0B11F7F}"/>
              </a:ext>
            </a:extLst>
          </p:cNvPr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5C3D5A7-57CF-C647-9794-E12EA3740942}"/>
              </a:ext>
            </a:extLst>
          </p:cNvPr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CD83EF3-E21C-5145-B16A-2941D19ED396}"/>
              </a:ext>
            </a:extLst>
          </p:cNvPr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6E14C41-6B71-E24D-8776-89F29F8CEC09}"/>
              </a:ext>
            </a:extLst>
          </p:cNvPr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C59C0ACA-B410-DF45-BFBE-75C256087672}"/>
              </a:ext>
            </a:extLst>
          </p:cNvPr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9F025901-E974-6448-B076-7F1597686281}"/>
              </a:ext>
            </a:extLst>
          </p:cNvPr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63D00C65-7934-4645-8950-1B6F34693AAB}"/>
              </a:ext>
            </a:extLst>
          </p:cNvPr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E687DE3-D0D8-9442-9E67-789BE30E70D3}"/>
              </a:ext>
            </a:extLst>
          </p:cNvPr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20AF9478-3C92-7047-AE7E-D086A1B0F6E6}"/>
              </a:ext>
            </a:extLst>
          </p:cNvPr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FB2EAABB-3B85-1549-9229-EDFAA9723B44}"/>
              </a:ext>
            </a:extLst>
          </p:cNvPr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4231BCCE-CD6B-E646-8B58-FA8FF23DF15B}"/>
              </a:ext>
            </a:extLst>
          </p:cNvPr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F19197BE-E672-EB47-9C1B-CA5F1A4C4006}"/>
              </a:ext>
            </a:extLst>
          </p:cNvPr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2C87F9C4-D9A5-AD47-92BF-9443C28C017C}"/>
              </a:ext>
            </a:extLst>
          </p:cNvPr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66D8AAB-7620-2E43-A9CB-55D70CF19FB3}"/>
              </a:ext>
            </a:extLst>
          </p:cNvPr>
          <p:cNvSpPr txBox="1"/>
          <p:nvPr/>
        </p:nvSpPr>
        <p:spPr>
          <a:xfrm>
            <a:off x="4141153" y="101885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BF52771D-37FF-7541-968D-70820C700FFE}"/>
              </a:ext>
            </a:extLst>
          </p:cNvPr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F97BD51B-416A-9745-97BD-F13CC58E8C65}"/>
              </a:ext>
            </a:extLst>
          </p:cNvPr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13FB031D-3C47-1B47-9499-16DF12FE8F40}"/>
              </a:ext>
            </a:extLst>
          </p:cNvPr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036910-E54E-BA42-9939-77E56B8E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11" y="4586906"/>
            <a:ext cx="8740377" cy="21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9539" y="2446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3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3" name="object 3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1778" y="1058545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93328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3140" y="32969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e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72440" y="4593262"/>
            <a:ext cx="6552565" cy="215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Futura-Medium"/>
                <a:cs typeface="Futura-Medium"/>
              </a:rPr>
              <a:t>• l = F </a:t>
            </a:r>
            <a:r>
              <a:rPr sz="2400" spc="-5" dirty="0">
                <a:latin typeface="Futura-Medium"/>
                <a:cs typeface="Futura-Medium"/>
              </a:rPr>
              <a:t>p’ </a:t>
            </a:r>
            <a:r>
              <a:rPr sz="2400" dirty="0">
                <a:latin typeface="Futura-Medium"/>
                <a:cs typeface="Futura-Medium"/>
              </a:rPr>
              <a:t>is the </a:t>
            </a:r>
            <a:r>
              <a:rPr sz="2400" spc="-5" dirty="0">
                <a:latin typeface="Futura-Medium"/>
                <a:cs typeface="Futura-Medium"/>
              </a:rPr>
              <a:t>epipolar line associated </a:t>
            </a:r>
            <a:r>
              <a:rPr sz="2400" dirty="0">
                <a:latin typeface="Futura-Medium"/>
                <a:cs typeface="Futura-Medium"/>
              </a:rPr>
              <a:t>with</a:t>
            </a:r>
            <a:r>
              <a:rPr sz="2400" spc="110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90"/>
              </a:spcBef>
              <a:tabLst>
                <a:tab pos="1488440" algn="l"/>
              </a:tabLst>
            </a:pPr>
            <a:r>
              <a:rPr sz="2400" dirty="0">
                <a:latin typeface="Futura-Medium"/>
                <a:cs typeface="Futura-Medium"/>
              </a:rPr>
              <a:t>• l’=</a:t>
            </a:r>
            <a:r>
              <a:rPr sz="2400" spc="1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F</a:t>
            </a:r>
            <a:r>
              <a:rPr sz="2400" baseline="26041" dirty="0">
                <a:latin typeface="Futura-Medium"/>
                <a:cs typeface="Futura-Medium"/>
              </a:rPr>
              <a:t>T</a:t>
            </a:r>
            <a:r>
              <a:rPr sz="2400" spc="7" baseline="26041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p	is the </a:t>
            </a:r>
            <a:r>
              <a:rPr sz="2400" spc="-5" dirty="0">
                <a:latin typeface="Futura-Medium"/>
                <a:cs typeface="Futura-Medium"/>
              </a:rPr>
              <a:t>epipolar line associated </a:t>
            </a:r>
            <a:r>
              <a:rPr sz="2400" dirty="0">
                <a:latin typeface="Futura-Medium"/>
                <a:cs typeface="Futura-Medium"/>
              </a:rPr>
              <a:t>with</a:t>
            </a:r>
            <a:r>
              <a:rPr sz="2400" spc="-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1705610" algn="l"/>
                <a:tab pos="2517775" algn="l"/>
              </a:tabLst>
            </a:pPr>
            <a:r>
              <a:rPr sz="2400" dirty="0">
                <a:latin typeface="Futura-Medium"/>
                <a:cs typeface="Futura-Medium"/>
              </a:rPr>
              <a:t>• F </a:t>
            </a:r>
            <a:r>
              <a:rPr sz="2400" spc="-5" dirty="0">
                <a:latin typeface="Futura-Medium"/>
                <a:cs typeface="Futura-Medium"/>
              </a:rPr>
              <a:t>e’</a:t>
            </a:r>
            <a:r>
              <a:rPr sz="2400" spc="1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= 0	</a:t>
            </a:r>
            <a:r>
              <a:rPr sz="2400" spc="-5" dirty="0">
                <a:latin typeface="Futura-Medium"/>
                <a:cs typeface="Futura-Medium"/>
              </a:rPr>
              <a:t>and	</a:t>
            </a:r>
            <a:r>
              <a:rPr sz="2400" spc="5" dirty="0">
                <a:latin typeface="Futura-Medium"/>
                <a:cs typeface="Futura-Medium"/>
              </a:rPr>
              <a:t>F</a:t>
            </a:r>
            <a:r>
              <a:rPr sz="2400" spc="7" baseline="26041" dirty="0">
                <a:latin typeface="Futura-Medium"/>
                <a:cs typeface="Futura-Medium"/>
              </a:rPr>
              <a:t>T </a:t>
            </a:r>
            <a:r>
              <a:rPr sz="2400" dirty="0">
                <a:latin typeface="Futura-Medium"/>
                <a:cs typeface="Futura-Medium"/>
              </a:rPr>
              <a:t>e =</a:t>
            </a:r>
            <a:r>
              <a:rPr sz="2400" spc="-1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0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sz="2400" dirty="0">
                <a:latin typeface="Futura-Medium"/>
                <a:cs typeface="Futura-Medium"/>
              </a:rPr>
              <a:t>• F is 3x3 </a:t>
            </a:r>
            <a:r>
              <a:rPr sz="2400" spc="-5" dirty="0">
                <a:latin typeface="Futura-Medium"/>
                <a:cs typeface="Futura-Medium"/>
              </a:rPr>
              <a:t>matrix; </a:t>
            </a:r>
            <a:r>
              <a:rPr sz="2400" dirty="0">
                <a:latin typeface="Futura-Medium"/>
                <a:cs typeface="Futura-Medium"/>
              </a:rPr>
              <a:t>7</a:t>
            </a:r>
            <a:r>
              <a:rPr sz="2400" spc="80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DOF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Futura-Medium"/>
                <a:cs typeface="Futura-Medium"/>
              </a:rPr>
              <a:t>• F is </a:t>
            </a:r>
            <a:r>
              <a:rPr sz="2400" spc="-5" dirty="0">
                <a:latin typeface="Futura-Medium"/>
                <a:cs typeface="Futura-Medium"/>
              </a:rPr>
              <a:t>singular (rank</a:t>
            </a:r>
            <a:r>
              <a:rPr sz="2400" spc="9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two)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9431" y="1120687"/>
            <a:ext cx="2360295" cy="618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0705" algn="l"/>
              </a:tabLst>
            </a:pPr>
            <a:r>
              <a:rPr sz="3900" i="1" spc="25" dirty="0">
                <a:latin typeface="Times New Roman"/>
                <a:cs typeface="Times New Roman"/>
              </a:rPr>
              <a:t>p</a:t>
            </a:r>
            <a:r>
              <a:rPr sz="3375" i="1" spc="37" baseline="43209" dirty="0">
                <a:latin typeface="Times New Roman"/>
                <a:cs typeface="Times New Roman"/>
              </a:rPr>
              <a:t>T	</a:t>
            </a:r>
            <a:r>
              <a:rPr sz="3900" spc="-5" dirty="0">
                <a:latin typeface="Symbol"/>
                <a:cs typeface="Symbol"/>
              </a:rPr>
              <a:t>⋅ </a:t>
            </a:r>
            <a:r>
              <a:rPr sz="3900" i="1" spc="-15" dirty="0">
                <a:latin typeface="Times New Roman"/>
                <a:cs typeface="Times New Roman"/>
              </a:rPr>
              <a:t>F </a:t>
            </a:r>
            <a:r>
              <a:rPr sz="3900" i="1" spc="150" dirty="0">
                <a:latin typeface="Times New Roman"/>
                <a:cs typeface="Times New Roman"/>
              </a:rPr>
              <a:t>p</a:t>
            </a:r>
            <a:r>
              <a:rPr sz="3900" spc="150" dirty="0">
                <a:latin typeface="Times New Roman"/>
                <a:cs typeface="Times New Roman"/>
              </a:rPr>
              <a:t>' </a:t>
            </a:r>
            <a:r>
              <a:rPr sz="3900" spc="-10" dirty="0">
                <a:latin typeface="Symbol"/>
                <a:cs typeface="Symbol"/>
              </a:rPr>
              <a:t>=</a:t>
            </a:r>
            <a:r>
              <a:rPr sz="3900" spc="-434" dirty="0">
                <a:latin typeface="Symbol"/>
                <a:cs typeface="Symbol"/>
              </a:rPr>
              <a:t> </a:t>
            </a:r>
            <a:r>
              <a:rPr sz="3900" spc="-10" dirty="0">
                <a:latin typeface="Times New Roman"/>
                <a:cs typeface="Times New Roman"/>
              </a:rPr>
              <a:t>0</a:t>
            </a:r>
            <a:endParaRPr sz="3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60340" y="2915920"/>
            <a:ext cx="201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l’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553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l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720" y="4495800"/>
            <a:ext cx="910844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8136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189" y="16065"/>
            <a:ext cx="3369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Why </a:t>
            </a:r>
            <a:r>
              <a:rPr dirty="0"/>
              <a:t>F is</a:t>
            </a:r>
            <a:r>
              <a:rPr spc="-70" dirty="0"/>
              <a:t> </a:t>
            </a:r>
            <a:r>
              <a:rPr dirty="0"/>
              <a:t>useful?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5739574"/>
            <a:ext cx="8989061" cy="78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Suppose F is known</a:t>
            </a:r>
          </a:p>
          <a:p>
            <a:pPr marL="131445" indent="-118745">
              <a:lnSpc>
                <a:spcPts val="2145"/>
              </a:lnSpc>
              <a:spcBef>
                <a:spcPts val="5"/>
              </a:spcBef>
              <a:buChar char="-"/>
              <a:tabLst>
                <a:tab pos="13208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No additional information about the scene and camera is given</a:t>
            </a:r>
          </a:p>
          <a:p>
            <a:pPr marL="131445" indent="-118745">
              <a:lnSpc>
                <a:spcPts val="2145"/>
              </a:lnSpc>
              <a:buSzPct val="112500"/>
              <a:buChar char="-"/>
              <a:tabLst>
                <a:tab pos="13208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Given a point on left image, we can compute the corresponding epipolar line in the second imag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0" y="1981200"/>
            <a:ext cx="1705610" cy="554355"/>
          </a:xfrm>
          <a:custGeom>
            <a:avLst/>
            <a:gdLst/>
            <a:ahLst/>
            <a:cxnLst/>
            <a:rect l="l" t="t" r="r" b="b"/>
            <a:pathLst>
              <a:path w="1705609" h="554355">
                <a:moveTo>
                  <a:pt x="0" y="553998"/>
                </a:moveTo>
                <a:lnTo>
                  <a:pt x="1705514" y="553998"/>
                </a:lnTo>
                <a:lnTo>
                  <a:pt x="1705514" y="0"/>
                </a:lnTo>
                <a:lnTo>
                  <a:pt x="0" y="0"/>
                </a:lnTo>
                <a:lnTo>
                  <a:pt x="0" y="553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36740" y="1887220"/>
            <a:ext cx="160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Futura-Medium"/>
                <a:cs typeface="Futura-Medium"/>
              </a:rPr>
              <a:t>l’ = </a:t>
            </a:r>
            <a:r>
              <a:rPr sz="3600" spc="-5" dirty="0">
                <a:latin typeface="Futura-Medium"/>
                <a:cs typeface="Futura-Medium"/>
              </a:rPr>
              <a:t>F</a:t>
            </a:r>
            <a:r>
              <a:rPr sz="3600" spc="-7" baseline="24305" dirty="0">
                <a:latin typeface="Futura-Medium"/>
                <a:cs typeface="Futura-Medium"/>
              </a:rPr>
              <a:t>T</a:t>
            </a:r>
            <a:r>
              <a:rPr sz="3600" spc="-142" baseline="24305" dirty="0">
                <a:latin typeface="Futura-Medium"/>
                <a:cs typeface="Futura-Medium"/>
              </a:rPr>
              <a:t> </a:t>
            </a:r>
            <a:r>
              <a:rPr sz="3600" dirty="0">
                <a:latin typeface="Futura-Medium"/>
                <a:cs typeface="Futura-Medium"/>
              </a:rPr>
              <a:t>p</a:t>
            </a:r>
            <a:endParaRPr sz="3600">
              <a:latin typeface="Futura-Medium"/>
              <a:cs typeface="Futura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2739" y="2225865"/>
            <a:ext cx="269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endParaRPr sz="3200">
              <a:latin typeface="Futura-Medium"/>
              <a:cs typeface="Futura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6140" y="2302065"/>
            <a:ext cx="403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r>
              <a:rPr sz="3200" dirty="0">
                <a:solidFill>
                  <a:srgbClr val="FFFFFF"/>
                </a:solidFill>
                <a:latin typeface="Futura-Medium"/>
                <a:cs typeface="Futura-Medium"/>
              </a:rPr>
              <a:t>’</a:t>
            </a:r>
            <a:endParaRPr sz="32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153195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1129" y="183841"/>
            <a:ext cx="36817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>
                <a:latin typeface="Calibri"/>
                <a:cs typeface="Calibri"/>
              </a:rPr>
              <a:t>Why </a:t>
            </a:r>
            <a:r>
              <a:rPr sz="4400" dirty="0">
                <a:latin typeface="Calibri"/>
                <a:cs typeface="Calibri"/>
              </a:rPr>
              <a:t>F is</a:t>
            </a:r>
            <a:r>
              <a:rPr sz="4400" spc="-40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useful?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383474"/>
            <a:ext cx="8261984" cy="40462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55600" marR="5080" indent="-342900">
              <a:lnSpc>
                <a:spcPts val="3329"/>
              </a:lnSpc>
              <a:spcBef>
                <a:spcPts val="23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captures information </a:t>
            </a:r>
            <a:r>
              <a:rPr sz="2800" spc="-5" dirty="0">
                <a:latin typeface="Calibri"/>
                <a:cs typeface="Calibri"/>
              </a:rPr>
              <a:t>about the epipolar </a:t>
            </a:r>
            <a:r>
              <a:rPr sz="2800" spc="-10" dirty="0">
                <a:latin typeface="Calibri"/>
                <a:cs typeface="Calibri"/>
              </a:rPr>
              <a:t>geometry </a:t>
            </a:r>
            <a:r>
              <a:rPr sz="2800" spc="-5" dirty="0">
                <a:latin typeface="Calibri"/>
                <a:cs typeface="Calibri"/>
              </a:rPr>
              <a:t>of 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views </a:t>
            </a:r>
            <a:r>
              <a:rPr sz="2800" dirty="0">
                <a:latin typeface="Calibri"/>
                <a:cs typeface="Calibri"/>
              </a:rPr>
              <a:t>+ </a:t>
            </a:r>
            <a:r>
              <a:rPr sz="2800" spc="-15" dirty="0">
                <a:latin typeface="Calibri"/>
                <a:cs typeface="Calibri"/>
              </a:rPr>
              <a:t>camera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parameters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55600" marR="34734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CC3300"/>
                </a:solidFill>
                <a:latin typeface="Calibri"/>
                <a:cs typeface="Calibri"/>
              </a:rPr>
              <a:t>MORE </a:t>
            </a:r>
            <a:r>
              <a:rPr sz="2800" spc="-60" dirty="0">
                <a:solidFill>
                  <a:srgbClr val="CC3300"/>
                </a:solidFill>
                <a:latin typeface="Calibri"/>
                <a:cs typeface="Calibri"/>
              </a:rPr>
              <a:t>IMPORTANTLY: 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0" dirty="0">
                <a:latin typeface="Calibri"/>
                <a:cs typeface="Calibri"/>
              </a:rPr>
              <a:t>gives </a:t>
            </a:r>
            <a:r>
              <a:rPr sz="2800" spc="-15" dirty="0">
                <a:latin typeface="Calibri"/>
                <a:cs typeface="Calibri"/>
              </a:rPr>
              <a:t>constraints </a:t>
            </a:r>
            <a:r>
              <a:rPr sz="2800" spc="-5" dirty="0">
                <a:latin typeface="Calibri"/>
                <a:cs typeface="Calibri"/>
              </a:rPr>
              <a:t>on how the  </a:t>
            </a:r>
            <a:r>
              <a:rPr sz="2800" dirty="0">
                <a:latin typeface="Calibri"/>
                <a:cs typeface="Calibri"/>
              </a:rPr>
              <a:t>scene </a:t>
            </a:r>
            <a:r>
              <a:rPr sz="2800" spc="-10" dirty="0">
                <a:latin typeface="Calibri"/>
                <a:cs typeface="Calibri"/>
              </a:rPr>
              <a:t>changes </a:t>
            </a:r>
            <a:r>
              <a:rPr sz="2800" spc="-5" dirty="0">
                <a:latin typeface="Calibri"/>
                <a:cs typeface="Calibri"/>
              </a:rPr>
              <a:t>under </a:t>
            </a:r>
            <a:r>
              <a:rPr sz="2800" spc="-10" dirty="0">
                <a:latin typeface="Calibri"/>
                <a:cs typeface="Calibri"/>
              </a:rPr>
              <a:t>view point </a:t>
            </a:r>
            <a:r>
              <a:rPr sz="2800" spc="-15" dirty="0">
                <a:latin typeface="Calibri"/>
                <a:cs typeface="Calibri"/>
              </a:rPr>
              <a:t>transformation  </a:t>
            </a:r>
            <a:r>
              <a:rPr sz="2800" spc="-5" dirty="0">
                <a:latin typeface="Calibri"/>
                <a:cs typeface="Calibri"/>
              </a:rPr>
              <a:t>(without </a:t>
            </a:r>
            <a:r>
              <a:rPr sz="2800" spc="-10" dirty="0">
                <a:latin typeface="Calibri"/>
                <a:cs typeface="Calibri"/>
              </a:rPr>
              <a:t>reconstructing </a:t>
            </a:r>
            <a:r>
              <a:rPr sz="2800" spc="-5" dirty="0">
                <a:latin typeface="Calibri"/>
                <a:cs typeface="Calibri"/>
              </a:rPr>
              <a:t>the scene!)</a:t>
            </a:r>
            <a:endParaRPr sz="2800" dirty="0">
              <a:latin typeface="Calibri"/>
              <a:cs typeface="Calibri"/>
            </a:endParaRPr>
          </a:p>
          <a:p>
            <a:pPr marL="431800" lvl="1" indent="-342900">
              <a:lnSpc>
                <a:spcPts val="3345"/>
              </a:lnSpc>
              <a:spcBef>
                <a:spcPts val="1455"/>
              </a:spcBef>
              <a:buChar char="•"/>
              <a:tabLst>
                <a:tab pos="431165" algn="l"/>
                <a:tab pos="431800" algn="l"/>
              </a:tabLst>
            </a:pPr>
            <a:r>
              <a:rPr sz="2800" spc="-15" dirty="0">
                <a:latin typeface="Calibri"/>
                <a:cs typeface="Calibri"/>
              </a:rPr>
              <a:t>Powerful </a:t>
            </a:r>
            <a:r>
              <a:rPr sz="2800" spc="-10" dirty="0">
                <a:latin typeface="Calibri"/>
                <a:cs typeface="Calibri"/>
              </a:rPr>
              <a:t>tool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in:</a:t>
            </a:r>
            <a:endParaRPr sz="2800" dirty="0">
              <a:latin typeface="Calibri"/>
              <a:cs typeface="Calibri"/>
            </a:endParaRPr>
          </a:p>
          <a:p>
            <a:pPr marL="969644" lvl="2" indent="-423545">
              <a:lnSpc>
                <a:spcPts val="3345"/>
              </a:lnSpc>
              <a:buChar char="•"/>
              <a:tabLst>
                <a:tab pos="969644" algn="l"/>
                <a:tab pos="970280" algn="l"/>
              </a:tabLst>
            </a:pPr>
            <a:r>
              <a:rPr sz="2800" dirty="0">
                <a:latin typeface="Calibri"/>
                <a:cs typeface="Calibri"/>
              </a:rPr>
              <a:t>3D </a:t>
            </a:r>
            <a:r>
              <a:rPr sz="2800" spc="-10" dirty="0">
                <a:latin typeface="Calibri"/>
                <a:cs typeface="Calibri"/>
              </a:rPr>
              <a:t>reconstruction</a:t>
            </a:r>
            <a:endParaRPr sz="2800" dirty="0">
              <a:latin typeface="Calibri"/>
              <a:cs typeface="Calibri"/>
            </a:endParaRPr>
          </a:p>
          <a:p>
            <a:pPr marL="969644" lvl="2" indent="-423545">
              <a:lnSpc>
                <a:spcPct val="100000"/>
              </a:lnSpc>
              <a:spcBef>
                <a:spcPts val="5"/>
              </a:spcBef>
              <a:buChar char="•"/>
              <a:tabLst>
                <a:tab pos="969644" algn="l"/>
                <a:tab pos="970280" algn="l"/>
              </a:tabLst>
            </a:pPr>
            <a:r>
              <a:rPr sz="2800" spc="-10" dirty="0">
                <a:latin typeface="Calibri"/>
                <a:cs typeface="Calibri"/>
              </a:rPr>
              <a:t>Multi-view object/scene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matching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1521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95275">
              <a:spcBef>
                <a:spcPts val="2170"/>
              </a:spcBef>
              <a:tabLst>
                <a:tab pos="412115" algn="l"/>
              </a:tabLst>
            </a:pPr>
            <a:r>
              <a:rPr lang="en-US" spc="-20" dirty="0">
                <a:cs typeface="Calibri"/>
              </a:rPr>
              <a:t>Why </a:t>
            </a:r>
            <a:r>
              <a:rPr lang="en-US" dirty="0">
                <a:cs typeface="Calibri"/>
              </a:rPr>
              <a:t>is </a:t>
            </a:r>
            <a:r>
              <a:rPr lang="en-US" spc="-25" dirty="0">
                <a:cs typeface="Calibri"/>
              </a:rPr>
              <a:t>stereo</a:t>
            </a:r>
            <a:r>
              <a:rPr lang="en-US" spc="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useful?</a:t>
            </a:r>
            <a:endParaRPr lang="en-US" dirty="0">
              <a:cs typeface="Calibri"/>
            </a:endParaRPr>
          </a:p>
          <a:p>
            <a:pPr marL="411480" indent="-295275">
              <a:tabLst>
                <a:tab pos="412115" algn="l"/>
              </a:tabLst>
            </a:pPr>
            <a:r>
              <a:rPr lang="en-US" dirty="0" err="1">
                <a:cs typeface="Calibri"/>
              </a:rPr>
              <a:t>Epipolar</a:t>
            </a:r>
            <a:r>
              <a:rPr lang="en-US" spc="-10" dirty="0">
                <a:cs typeface="Calibri"/>
              </a:rPr>
              <a:t> </a:t>
            </a:r>
            <a:r>
              <a:rPr lang="en-US" spc="-15" dirty="0">
                <a:cs typeface="Calibri"/>
              </a:rPr>
              <a:t>constraints</a:t>
            </a:r>
            <a:endParaRPr lang="en-US" dirty="0">
              <a:cs typeface="Calibri"/>
            </a:endParaRPr>
          </a:p>
          <a:p>
            <a:pPr marL="411480" indent="-295275">
              <a:tabLst>
                <a:tab pos="412115" algn="l"/>
              </a:tabLst>
            </a:pPr>
            <a:r>
              <a:rPr lang="en-US" spc="-5" dirty="0">
                <a:cs typeface="Calibri"/>
              </a:rPr>
              <a:t>Fundamental</a:t>
            </a:r>
            <a:r>
              <a:rPr lang="en-US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matrix</a:t>
            </a:r>
            <a:endParaRPr lang="en-US" dirty="0">
              <a:cs typeface="Calibri"/>
            </a:endParaRPr>
          </a:p>
          <a:p>
            <a:pPr marL="411480" indent="-295275">
              <a:tabLst>
                <a:tab pos="412115" algn="l"/>
              </a:tabLst>
            </a:pPr>
            <a:r>
              <a:rPr lang="en-US" b="1" spc="-10" dirty="0">
                <a:cs typeface="Calibri"/>
              </a:rPr>
              <a:t>Estimating</a:t>
            </a:r>
            <a:r>
              <a:rPr lang="en-US" b="1" dirty="0">
                <a:cs typeface="Calibri"/>
              </a:rPr>
              <a:t> F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726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1981215"/>
            <a:ext cx="4648200" cy="439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8903" y="298005"/>
            <a:ext cx="7232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latin typeface="Futura-Medium"/>
                <a:cs typeface="Futura-Medium"/>
              </a:rPr>
              <a:t>Recovering </a:t>
            </a:r>
            <a:r>
              <a:rPr sz="3200" dirty="0">
                <a:latin typeface="Futura-Medium"/>
                <a:cs typeface="Futura-Medium"/>
              </a:rPr>
              <a:t>structure </a:t>
            </a:r>
            <a:r>
              <a:rPr sz="3200" spc="-10" dirty="0">
                <a:latin typeface="Futura-Medium"/>
                <a:cs typeface="Futura-Medium"/>
              </a:rPr>
              <a:t>from </a:t>
            </a:r>
            <a:r>
              <a:rPr sz="3200" dirty="0">
                <a:latin typeface="Futura-Medium"/>
                <a:cs typeface="Futura-Medium"/>
              </a:rPr>
              <a:t>a </a:t>
            </a:r>
            <a:r>
              <a:rPr sz="3200" spc="-5" dirty="0">
                <a:latin typeface="Futura-Medium"/>
                <a:cs typeface="Futura-Medium"/>
              </a:rPr>
              <a:t>single</a:t>
            </a:r>
            <a:r>
              <a:rPr sz="3200" spc="20" dirty="0">
                <a:latin typeface="Futura-Medium"/>
                <a:cs typeface="Futura-Medium"/>
              </a:rPr>
              <a:t> </a:t>
            </a:r>
            <a:r>
              <a:rPr sz="3200" spc="-15" dirty="0">
                <a:latin typeface="Futura-Medium"/>
                <a:cs typeface="Futura-Medium"/>
              </a:rPr>
              <a:t>view</a:t>
            </a:r>
            <a:endParaRPr sz="3200">
              <a:latin typeface="Futura-Medium"/>
              <a:cs typeface="Futura-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15720"/>
            <a:ext cx="7976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Intrinsic ambiguity </a:t>
            </a:r>
            <a:r>
              <a:rPr sz="2400" spc="-5" dirty="0">
                <a:latin typeface="Futura-Medium"/>
                <a:cs typeface="Futura-Medium"/>
              </a:rPr>
              <a:t>of </a:t>
            </a:r>
            <a:r>
              <a:rPr sz="2400" spc="15" dirty="0">
                <a:latin typeface="Futura-Medium"/>
                <a:cs typeface="Futura-Medium"/>
              </a:rPr>
              <a:t>the </a:t>
            </a:r>
            <a:r>
              <a:rPr sz="2400" spc="-5" dirty="0">
                <a:latin typeface="Futura-Medium"/>
                <a:cs typeface="Futura-Medium"/>
              </a:rPr>
              <a:t>mapping </a:t>
            </a:r>
            <a:r>
              <a:rPr sz="2400" spc="-10" dirty="0">
                <a:latin typeface="Futura-Medium"/>
                <a:cs typeface="Futura-Medium"/>
              </a:rPr>
              <a:t>from </a:t>
            </a:r>
            <a:r>
              <a:rPr sz="2400" dirty="0">
                <a:latin typeface="Futura-Medium"/>
                <a:cs typeface="Futura-Medium"/>
              </a:rPr>
              <a:t>3D </a:t>
            </a:r>
            <a:r>
              <a:rPr sz="2400" spc="10" dirty="0">
                <a:latin typeface="Futura-Medium"/>
                <a:cs typeface="Futura-Medium"/>
              </a:rPr>
              <a:t>to </a:t>
            </a:r>
            <a:r>
              <a:rPr sz="2400" spc="-5" dirty="0">
                <a:latin typeface="Futura-Medium"/>
                <a:cs typeface="Futura-Medium"/>
              </a:rPr>
              <a:t>image</a:t>
            </a:r>
            <a:r>
              <a:rPr sz="2400" spc="-6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(2D)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0340" y="6402578"/>
            <a:ext cx="15373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Futura-Medium"/>
                <a:cs typeface="Futura-Medium"/>
              </a:rPr>
              <a:t>Courtesy slide </a:t>
            </a:r>
            <a:r>
              <a:rPr sz="1000" dirty="0">
                <a:latin typeface="Futura-Medium"/>
                <a:cs typeface="Futura-Medium"/>
              </a:rPr>
              <a:t>S.</a:t>
            </a:r>
            <a:r>
              <a:rPr sz="1000" spc="-35" dirty="0">
                <a:latin typeface="Futura-Medium"/>
                <a:cs typeface="Futura-Medium"/>
              </a:rPr>
              <a:t> </a:t>
            </a:r>
            <a:r>
              <a:rPr sz="1000" spc="-5" dirty="0">
                <a:latin typeface="Futura-Medium"/>
                <a:cs typeface="Futura-Medium"/>
              </a:rPr>
              <a:t>Lazebnik</a:t>
            </a:r>
            <a:endParaRPr sz="10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297353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8263" y="3713251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4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40"/>
                </a:lnTo>
                <a:lnTo>
                  <a:pt x="267777" y="154340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40"/>
                </a:moveTo>
                <a:lnTo>
                  <a:pt x="220849" y="154340"/>
                </a:lnTo>
                <a:lnTo>
                  <a:pt x="270523" y="164976"/>
                </a:lnTo>
                <a:lnTo>
                  <a:pt x="267777" y="154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7450" y="4406781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1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782" y="4636877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4"/>
                </a:lnTo>
                <a:lnTo>
                  <a:pt x="800994" y="221180"/>
                </a:lnTo>
                <a:lnTo>
                  <a:pt x="790357" y="270855"/>
                </a:lnTo>
                <a:lnTo>
                  <a:pt x="955334" y="228252"/>
                </a:lnTo>
                <a:lnTo>
                  <a:pt x="884380" y="171507"/>
                </a:lnTo>
                <a:lnTo>
                  <a:pt x="811630" y="171507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7"/>
                </a:lnTo>
                <a:lnTo>
                  <a:pt x="884380" y="171507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8399" y="2506662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8781" y="2497932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3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3" y="1321593"/>
                </a:lnTo>
                <a:lnTo>
                  <a:pt x="1820863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7137" y="1612900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3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69"/>
                </a:lnTo>
                <a:lnTo>
                  <a:pt x="146773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3" y="97595"/>
                </a:lnTo>
                <a:lnTo>
                  <a:pt x="117532" y="73210"/>
                </a:lnTo>
                <a:lnTo>
                  <a:pt x="87781" y="73210"/>
                </a:lnTo>
                <a:lnTo>
                  <a:pt x="117525" y="73204"/>
                </a:lnTo>
                <a:lnTo>
                  <a:pt x="111686" y="68334"/>
                </a:lnTo>
                <a:lnTo>
                  <a:pt x="207305" y="48856"/>
                </a:lnTo>
                <a:lnTo>
                  <a:pt x="0" y="0"/>
                </a:lnTo>
                <a:close/>
              </a:path>
              <a:path w="1733550" h="1450339">
                <a:moveTo>
                  <a:pt x="117525" y="73204"/>
                </a:moveTo>
                <a:lnTo>
                  <a:pt x="87781" y="73210"/>
                </a:lnTo>
                <a:lnTo>
                  <a:pt x="117532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0100" y="3489324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8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0000" y="2276475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8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06358" y="1725612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7" y="0"/>
                </a:moveTo>
                <a:lnTo>
                  <a:pt x="265764" y="64126"/>
                </a:lnTo>
                <a:lnTo>
                  <a:pt x="362567" y="76445"/>
                </a:lnTo>
                <a:lnTo>
                  <a:pt x="0" y="427642"/>
                </a:lnTo>
                <a:lnTo>
                  <a:pt x="26508" y="455009"/>
                </a:lnTo>
                <a:lnTo>
                  <a:pt x="389075" y="103812"/>
                </a:lnTo>
                <a:lnTo>
                  <a:pt x="432415" y="103812"/>
                </a:lnTo>
                <a:lnTo>
                  <a:pt x="440943" y="79526"/>
                </a:lnTo>
                <a:lnTo>
                  <a:pt x="386767" y="79524"/>
                </a:lnTo>
                <a:lnTo>
                  <a:pt x="440943" y="79524"/>
                </a:lnTo>
                <a:lnTo>
                  <a:pt x="468867" y="0"/>
                </a:lnTo>
                <a:close/>
              </a:path>
              <a:path w="469264" h="455294">
                <a:moveTo>
                  <a:pt x="432415" y="103812"/>
                </a:moveTo>
                <a:lnTo>
                  <a:pt x="389075" y="103812"/>
                </a:lnTo>
                <a:lnTo>
                  <a:pt x="398305" y="200958"/>
                </a:lnTo>
                <a:lnTo>
                  <a:pt x="432415" y="103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3462" y="3600450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8" y="9921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3725" y="3414712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3525837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50339" y="450818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5015" y="46685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0403" y="3539808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27140" y="3288983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9587" y="208438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9587" y="2084387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69752" y="1544320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57400" y="4564062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00250" y="4573587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2650" y="45180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240723" y="22679"/>
            <a:ext cx="25882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Estimating</a:t>
            </a:r>
            <a:r>
              <a:rPr spc="-95" dirty="0"/>
              <a:t> </a:t>
            </a:r>
            <a:r>
              <a:rPr dirty="0"/>
              <a:t>F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635425" y="5359463"/>
            <a:ext cx="2203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6420" algn="l"/>
              </a:tabLst>
            </a:pPr>
            <a:r>
              <a:rPr sz="3600" dirty="0">
                <a:latin typeface="Times New Roman"/>
                <a:cs typeface="Times New Roman"/>
              </a:rPr>
              <a:t>p</a:t>
            </a:r>
            <a:r>
              <a:rPr sz="3150" baseline="42328" dirty="0">
                <a:latin typeface="Times New Roman"/>
                <a:cs typeface="Times New Roman"/>
              </a:rPr>
              <a:t>T	</a:t>
            </a:r>
            <a:r>
              <a:rPr sz="3600" dirty="0">
                <a:latin typeface="Times New Roman"/>
                <a:cs typeface="Times New Roman"/>
              </a:rPr>
              <a:t>F p</a:t>
            </a:r>
            <a:r>
              <a:rPr sz="5400" baseline="3086" dirty="0">
                <a:latin typeface="Symbol"/>
                <a:cs typeface="Symbol"/>
              </a:rPr>
              <a:t>¢ </a:t>
            </a:r>
            <a:r>
              <a:rPr sz="3600" dirty="0">
                <a:latin typeface="Symbol"/>
                <a:cs typeface="Symbol"/>
              </a:rPr>
              <a:t>= </a:t>
            </a:r>
            <a:r>
              <a:rPr sz="36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69253" y="1777174"/>
            <a:ext cx="1635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(Hartley, 1995)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8739" y="858520"/>
            <a:ext cx="3470910" cy="83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The Eight-Point Algorithm</a:t>
            </a:r>
          </a:p>
          <a:p>
            <a:pPr marL="317500">
              <a:lnSpc>
                <a:spcPct val="100000"/>
              </a:lnSpc>
              <a:spcBef>
                <a:spcPts val="1350"/>
              </a:spcBef>
            </a:pPr>
            <a:r>
              <a:rPr sz="1800" dirty="0">
                <a:latin typeface="Futura-Medium"/>
                <a:cs typeface="Futura-Medium"/>
              </a:rPr>
              <a:t>(Longuet-Higgins, 1981)</a:t>
            </a:r>
          </a:p>
        </p:txBody>
      </p:sp>
    </p:spTree>
    <p:extLst>
      <p:ext uri="{BB962C8B-B14F-4D97-AF65-F5344CB8AC3E}">
        <p14:creationId xmlns:p14="http://schemas.microsoft.com/office/powerpoint/2010/main" val="118121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A03-99E8-D840-A1C6-0AD739E0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Estimating 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9A719-2425-3841-B040-4B4D06367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186" y="990600"/>
            <a:ext cx="7643628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09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D892-BACB-B744-B146-4CC6A3C9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Estimating 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CA5B2F-AFC3-CB4F-94D7-2C98A81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09340"/>
            <a:ext cx="8229600" cy="469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5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4435-07D0-6E4E-A69A-38A65B11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Estimating 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1B7ABA-B85B-3142-B325-532EA9353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304318"/>
            <a:ext cx="7335244" cy="48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26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5CB1-7EEA-2645-B3DD-1121BC4A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Estimating 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187FCE-D5CD-2C49-988E-5E47BDF78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4729990"/>
            <a:ext cx="6858000" cy="212801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00C57B5-DD87-C941-B1A1-9281869EDA2A}"/>
              </a:ext>
            </a:extLst>
          </p:cNvPr>
          <p:cNvGrpSpPr/>
          <p:nvPr/>
        </p:nvGrpSpPr>
        <p:grpSpPr>
          <a:xfrm>
            <a:off x="252412" y="762000"/>
            <a:ext cx="8534400" cy="3967990"/>
            <a:chOff x="252412" y="762000"/>
            <a:chExt cx="8534400" cy="3967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8CDC44-F3C3-A046-BD9D-4EAC63D2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412" y="930660"/>
              <a:ext cx="8534400" cy="37993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49B246-4BC0-B94F-9D02-794717810B73}"/>
                </a:ext>
              </a:extLst>
            </p:cNvPr>
            <p:cNvSpPr/>
            <p:nvPr/>
          </p:nvSpPr>
          <p:spPr>
            <a:xfrm>
              <a:off x="4648200" y="762000"/>
              <a:ext cx="9906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869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AF8D79-D73A-5445-8473-B56455758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675D22-7D11-5B47-83F0-32F9895F32E8}"/>
              </a:ext>
            </a:extLst>
          </p:cNvPr>
          <p:cNvSpPr/>
          <p:nvPr/>
        </p:nvSpPr>
        <p:spPr>
          <a:xfrm>
            <a:off x="2209800" y="48006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rank(F)=2</a:t>
            </a:r>
          </a:p>
        </p:txBody>
      </p:sp>
    </p:spTree>
    <p:extLst>
      <p:ext uri="{BB962C8B-B14F-4D97-AF65-F5344CB8AC3E}">
        <p14:creationId xmlns:p14="http://schemas.microsoft.com/office/powerpoint/2010/main" val="1204437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0AE32-34CD-924D-B19B-15EC8B9E1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26" y="126457"/>
            <a:ext cx="8810348" cy="660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67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C2F1-07B0-0F4C-8F6C-C0A794DE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Problems with the 8-Point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CCDC5-0D89-8A46-95DB-537EC01CB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2941"/>
            <a:ext cx="822960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08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492F-814A-5A42-9C50-B0D385D6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Problems with the 8-Point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C0024D-BF63-B142-8D8C-D7D95417E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26667"/>
            <a:ext cx="8229600" cy="4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2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43011"/>
            <a:ext cx="8229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spc="20" dirty="0"/>
              <a:t>N</a:t>
            </a:r>
            <a:r>
              <a:rPr sz="4000" spc="-5" dirty="0"/>
              <a:t>o</a:t>
            </a:r>
            <a:r>
              <a:rPr sz="4000" spc="60" dirty="0"/>
              <a:t>r</a:t>
            </a:r>
            <a:r>
              <a:rPr sz="4000" spc="-5" dirty="0"/>
              <a:t>m</a:t>
            </a:r>
            <a:r>
              <a:rPr sz="4000" dirty="0"/>
              <a:t>a</a:t>
            </a:r>
            <a:r>
              <a:rPr sz="4000" spc="5" dirty="0"/>
              <a:t>l</a:t>
            </a:r>
            <a:r>
              <a:rPr sz="4000" dirty="0"/>
              <a:t>iza</a:t>
            </a:r>
            <a:r>
              <a:rPr sz="4000" spc="5" dirty="0"/>
              <a:t>t</a:t>
            </a:r>
            <a:r>
              <a:rPr sz="4000" dirty="0"/>
              <a:t>i</a:t>
            </a:r>
            <a:r>
              <a:rPr sz="4000" spc="-5" dirty="0"/>
              <a:t>o</a:t>
            </a:r>
            <a:r>
              <a:rPr sz="4000" dirty="0"/>
              <a:t>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ACCE6-5DDF-FA47-8E4B-FDC9DE765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IDEA: Transform image coordinates such that the matrix W becomes better conditioned </a:t>
            </a:r>
            <a:r>
              <a:rPr lang="en-US" b="1" dirty="0"/>
              <a:t>(pre-conditioning)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each image, apply a transformation T (translation  and scaling) acting on image coordinates such that:</a:t>
            </a:r>
          </a:p>
          <a:p>
            <a:endParaRPr lang="en-US" dirty="0"/>
          </a:p>
          <a:p>
            <a:r>
              <a:rPr lang="en-US" dirty="0"/>
              <a:t>Origin = centroid of image points</a:t>
            </a:r>
          </a:p>
          <a:p>
            <a:r>
              <a:rPr lang="en-US" dirty="0"/>
              <a:t>Mean square distance of the image points from origin is ~2 pixels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642" y="202374"/>
            <a:ext cx="3782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95" dirty="0"/>
              <a:t>Two </a:t>
            </a:r>
            <a:r>
              <a:rPr sz="4400" spc="-40" dirty="0"/>
              <a:t>eyes</a:t>
            </a:r>
            <a:r>
              <a:rPr sz="4400" spc="35" dirty="0"/>
              <a:t> </a:t>
            </a:r>
            <a:r>
              <a:rPr sz="4400" spc="-5" dirty="0"/>
              <a:t>help!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876800" y="1905000"/>
            <a:ext cx="3449637" cy="4102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522" y="1752600"/>
            <a:ext cx="2944452" cy="396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421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676400"/>
            <a:ext cx="2749550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112" y="3046412"/>
            <a:ext cx="155575" cy="157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0687" y="2732087"/>
            <a:ext cx="155575" cy="157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8862" y="2732087"/>
            <a:ext cx="157163" cy="157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2800" y="3322637"/>
            <a:ext cx="157162" cy="157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8837" y="3805237"/>
            <a:ext cx="157163" cy="157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0187" y="2241550"/>
            <a:ext cx="157163" cy="1571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2237" y="33480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037" y="2586037"/>
            <a:ext cx="157163" cy="157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0" y="3619501"/>
            <a:ext cx="1600200" cy="228600"/>
          </a:xfrm>
          <a:custGeom>
            <a:avLst/>
            <a:gdLst/>
            <a:ahLst/>
            <a:cxnLst/>
            <a:rect l="l" t="t" r="r" b="b"/>
            <a:pathLst>
              <a:path w="1600200" h="228600">
                <a:moveTo>
                  <a:pt x="0" y="76198"/>
                </a:moveTo>
                <a:lnTo>
                  <a:pt x="0" y="152398"/>
                </a:lnTo>
                <a:lnTo>
                  <a:pt x="1371600" y="152400"/>
                </a:lnTo>
                <a:lnTo>
                  <a:pt x="1371600" y="228600"/>
                </a:lnTo>
                <a:lnTo>
                  <a:pt x="1600200" y="114300"/>
                </a:lnTo>
                <a:lnTo>
                  <a:pt x="1524000" y="76200"/>
                </a:lnTo>
                <a:lnTo>
                  <a:pt x="0" y="76198"/>
                </a:lnTo>
                <a:close/>
              </a:path>
              <a:path w="1600200" h="228600">
                <a:moveTo>
                  <a:pt x="1371600" y="0"/>
                </a:moveTo>
                <a:lnTo>
                  <a:pt x="1371600" y="76200"/>
                </a:lnTo>
                <a:lnTo>
                  <a:pt x="1524000" y="76200"/>
                </a:lnTo>
                <a:lnTo>
                  <a:pt x="1371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1698" y="167640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152400" y="228600"/>
                </a:moveTo>
                <a:lnTo>
                  <a:pt x="76200" y="228600"/>
                </a:lnTo>
                <a:lnTo>
                  <a:pt x="76201" y="2057400"/>
                </a:lnTo>
                <a:lnTo>
                  <a:pt x="152401" y="2057400"/>
                </a:lnTo>
                <a:lnTo>
                  <a:pt x="152400" y="228600"/>
                </a:lnTo>
                <a:close/>
              </a:path>
              <a:path w="228600" h="205740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2237" y="28908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3637" y="36528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57437" y="30432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1237" y="22812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4000" y="2057400"/>
            <a:ext cx="1905000" cy="1981200"/>
          </a:xfrm>
          <a:custGeom>
            <a:avLst/>
            <a:gdLst/>
            <a:ahLst/>
            <a:cxnLst/>
            <a:rect l="l" t="t" r="r" b="b"/>
            <a:pathLst>
              <a:path w="1905000" h="1981200">
                <a:moveTo>
                  <a:pt x="0" y="990600"/>
                </a:moveTo>
                <a:lnTo>
                  <a:pt x="1165" y="941159"/>
                </a:lnTo>
                <a:lnTo>
                  <a:pt x="4626" y="892345"/>
                </a:lnTo>
                <a:lnTo>
                  <a:pt x="10327" y="844216"/>
                </a:lnTo>
                <a:lnTo>
                  <a:pt x="18214" y="796828"/>
                </a:lnTo>
                <a:lnTo>
                  <a:pt x="28232" y="750237"/>
                </a:lnTo>
                <a:lnTo>
                  <a:pt x="40327" y="704501"/>
                </a:lnTo>
                <a:lnTo>
                  <a:pt x="54445" y="659676"/>
                </a:lnTo>
                <a:lnTo>
                  <a:pt x="70529" y="615820"/>
                </a:lnTo>
                <a:lnTo>
                  <a:pt x="88527" y="572988"/>
                </a:lnTo>
                <a:lnTo>
                  <a:pt x="108384" y="531237"/>
                </a:lnTo>
                <a:lnTo>
                  <a:pt x="130044" y="490625"/>
                </a:lnTo>
                <a:lnTo>
                  <a:pt x="153453" y="451207"/>
                </a:lnTo>
                <a:lnTo>
                  <a:pt x="178557" y="413042"/>
                </a:lnTo>
                <a:lnTo>
                  <a:pt x="205302" y="376185"/>
                </a:lnTo>
                <a:lnTo>
                  <a:pt x="233632" y="340693"/>
                </a:lnTo>
                <a:lnTo>
                  <a:pt x="263493" y="306623"/>
                </a:lnTo>
                <a:lnTo>
                  <a:pt x="294830" y="274032"/>
                </a:lnTo>
                <a:lnTo>
                  <a:pt x="327590" y="242977"/>
                </a:lnTo>
                <a:lnTo>
                  <a:pt x="361716" y="213514"/>
                </a:lnTo>
                <a:lnTo>
                  <a:pt x="397156" y="185700"/>
                </a:lnTo>
                <a:lnTo>
                  <a:pt x="433853" y="159591"/>
                </a:lnTo>
                <a:lnTo>
                  <a:pt x="471754" y="135245"/>
                </a:lnTo>
                <a:lnTo>
                  <a:pt x="510805" y="112719"/>
                </a:lnTo>
                <a:lnTo>
                  <a:pt x="550950" y="92068"/>
                </a:lnTo>
                <a:lnTo>
                  <a:pt x="592134" y="73351"/>
                </a:lnTo>
                <a:lnTo>
                  <a:pt x="634304" y="56622"/>
                </a:lnTo>
                <a:lnTo>
                  <a:pt x="677405" y="41941"/>
                </a:lnTo>
                <a:lnTo>
                  <a:pt x="721382" y="29362"/>
                </a:lnTo>
                <a:lnTo>
                  <a:pt x="766180" y="18943"/>
                </a:lnTo>
                <a:lnTo>
                  <a:pt x="811746" y="10740"/>
                </a:lnTo>
                <a:lnTo>
                  <a:pt x="858024" y="4811"/>
                </a:lnTo>
                <a:lnTo>
                  <a:pt x="904960" y="1212"/>
                </a:lnTo>
                <a:lnTo>
                  <a:pt x="952500" y="0"/>
                </a:lnTo>
                <a:lnTo>
                  <a:pt x="1000039" y="1212"/>
                </a:lnTo>
                <a:lnTo>
                  <a:pt x="1046975" y="4811"/>
                </a:lnTo>
                <a:lnTo>
                  <a:pt x="1093253" y="10740"/>
                </a:lnTo>
                <a:lnTo>
                  <a:pt x="1138819" y="18943"/>
                </a:lnTo>
                <a:lnTo>
                  <a:pt x="1183617" y="29362"/>
                </a:lnTo>
                <a:lnTo>
                  <a:pt x="1227594" y="41941"/>
                </a:lnTo>
                <a:lnTo>
                  <a:pt x="1270695" y="56622"/>
                </a:lnTo>
                <a:lnTo>
                  <a:pt x="1312865" y="73351"/>
                </a:lnTo>
                <a:lnTo>
                  <a:pt x="1354049" y="92068"/>
                </a:lnTo>
                <a:lnTo>
                  <a:pt x="1394194" y="112719"/>
                </a:lnTo>
                <a:lnTo>
                  <a:pt x="1433244" y="135245"/>
                </a:lnTo>
                <a:lnTo>
                  <a:pt x="1471146" y="159591"/>
                </a:lnTo>
                <a:lnTo>
                  <a:pt x="1507843" y="185700"/>
                </a:lnTo>
                <a:lnTo>
                  <a:pt x="1543283" y="213514"/>
                </a:lnTo>
                <a:lnTo>
                  <a:pt x="1577409" y="242977"/>
                </a:lnTo>
                <a:lnTo>
                  <a:pt x="1610169" y="274032"/>
                </a:lnTo>
                <a:lnTo>
                  <a:pt x="1641506" y="306623"/>
                </a:lnTo>
                <a:lnTo>
                  <a:pt x="1671367" y="340693"/>
                </a:lnTo>
                <a:lnTo>
                  <a:pt x="1699697" y="376185"/>
                </a:lnTo>
                <a:lnTo>
                  <a:pt x="1726442" y="413042"/>
                </a:lnTo>
                <a:lnTo>
                  <a:pt x="1751546" y="451207"/>
                </a:lnTo>
                <a:lnTo>
                  <a:pt x="1774955" y="490625"/>
                </a:lnTo>
                <a:lnTo>
                  <a:pt x="1796615" y="531237"/>
                </a:lnTo>
                <a:lnTo>
                  <a:pt x="1816472" y="572988"/>
                </a:lnTo>
                <a:lnTo>
                  <a:pt x="1834470" y="615820"/>
                </a:lnTo>
                <a:lnTo>
                  <a:pt x="1850554" y="659676"/>
                </a:lnTo>
                <a:lnTo>
                  <a:pt x="1864672" y="704501"/>
                </a:lnTo>
                <a:lnTo>
                  <a:pt x="1876767" y="750237"/>
                </a:lnTo>
                <a:lnTo>
                  <a:pt x="1886785" y="796828"/>
                </a:lnTo>
                <a:lnTo>
                  <a:pt x="1894672" y="844216"/>
                </a:lnTo>
                <a:lnTo>
                  <a:pt x="1900373" y="892345"/>
                </a:lnTo>
                <a:lnTo>
                  <a:pt x="1903834" y="941159"/>
                </a:lnTo>
                <a:lnTo>
                  <a:pt x="1905000" y="990600"/>
                </a:lnTo>
                <a:lnTo>
                  <a:pt x="1903834" y="1040040"/>
                </a:lnTo>
                <a:lnTo>
                  <a:pt x="1900373" y="1088854"/>
                </a:lnTo>
                <a:lnTo>
                  <a:pt x="1894672" y="1136983"/>
                </a:lnTo>
                <a:lnTo>
                  <a:pt x="1886785" y="1184371"/>
                </a:lnTo>
                <a:lnTo>
                  <a:pt x="1876767" y="1230962"/>
                </a:lnTo>
                <a:lnTo>
                  <a:pt x="1864672" y="1276698"/>
                </a:lnTo>
                <a:lnTo>
                  <a:pt x="1850554" y="1321523"/>
                </a:lnTo>
                <a:lnTo>
                  <a:pt x="1834470" y="1365379"/>
                </a:lnTo>
                <a:lnTo>
                  <a:pt x="1816472" y="1408211"/>
                </a:lnTo>
                <a:lnTo>
                  <a:pt x="1796615" y="1449962"/>
                </a:lnTo>
                <a:lnTo>
                  <a:pt x="1774955" y="1490574"/>
                </a:lnTo>
                <a:lnTo>
                  <a:pt x="1751546" y="1529991"/>
                </a:lnTo>
                <a:lnTo>
                  <a:pt x="1726442" y="1568157"/>
                </a:lnTo>
                <a:lnTo>
                  <a:pt x="1699697" y="1605014"/>
                </a:lnTo>
                <a:lnTo>
                  <a:pt x="1671367" y="1640506"/>
                </a:lnTo>
                <a:lnTo>
                  <a:pt x="1641506" y="1674576"/>
                </a:lnTo>
                <a:lnTo>
                  <a:pt x="1610169" y="1707166"/>
                </a:lnTo>
                <a:lnTo>
                  <a:pt x="1577409" y="1738222"/>
                </a:lnTo>
                <a:lnTo>
                  <a:pt x="1543283" y="1767685"/>
                </a:lnTo>
                <a:lnTo>
                  <a:pt x="1507843" y="1795499"/>
                </a:lnTo>
                <a:lnTo>
                  <a:pt x="1471146" y="1821608"/>
                </a:lnTo>
                <a:lnTo>
                  <a:pt x="1433244" y="1845954"/>
                </a:lnTo>
                <a:lnTo>
                  <a:pt x="1394194" y="1868480"/>
                </a:lnTo>
                <a:lnTo>
                  <a:pt x="1354049" y="1889131"/>
                </a:lnTo>
                <a:lnTo>
                  <a:pt x="1312865" y="1907848"/>
                </a:lnTo>
                <a:lnTo>
                  <a:pt x="1270695" y="1924577"/>
                </a:lnTo>
                <a:lnTo>
                  <a:pt x="1227594" y="1939258"/>
                </a:lnTo>
                <a:lnTo>
                  <a:pt x="1183617" y="1951837"/>
                </a:lnTo>
                <a:lnTo>
                  <a:pt x="1138819" y="1962256"/>
                </a:lnTo>
                <a:lnTo>
                  <a:pt x="1093253" y="1970459"/>
                </a:lnTo>
                <a:lnTo>
                  <a:pt x="1046975" y="1976388"/>
                </a:lnTo>
                <a:lnTo>
                  <a:pt x="1000039" y="1979987"/>
                </a:lnTo>
                <a:lnTo>
                  <a:pt x="952500" y="1981200"/>
                </a:lnTo>
                <a:lnTo>
                  <a:pt x="904960" y="1979987"/>
                </a:lnTo>
                <a:lnTo>
                  <a:pt x="858024" y="1976388"/>
                </a:lnTo>
                <a:lnTo>
                  <a:pt x="811746" y="1970459"/>
                </a:lnTo>
                <a:lnTo>
                  <a:pt x="766180" y="1962256"/>
                </a:lnTo>
                <a:lnTo>
                  <a:pt x="721382" y="1951837"/>
                </a:lnTo>
                <a:lnTo>
                  <a:pt x="677405" y="1939258"/>
                </a:lnTo>
                <a:lnTo>
                  <a:pt x="634304" y="1924577"/>
                </a:lnTo>
                <a:lnTo>
                  <a:pt x="592134" y="1907848"/>
                </a:lnTo>
                <a:lnTo>
                  <a:pt x="550950" y="1889131"/>
                </a:lnTo>
                <a:lnTo>
                  <a:pt x="510805" y="1868480"/>
                </a:lnTo>
                <a:lnTo>
                  <a:pt x="471754" y="1845954"/>
                </a:lnTo>
                <a:lnTo>
                  <a:pt x="433853" y="1821608"/>
                </a:lnTo>
                <a:lnTo>
                  <a:pt x="397156" y="1795499"/>
                </a:lnTo>
                <a:lnTo>
                  <a:pt x="361716" y="1767685"/>
                </a:lnTo>
                <a:lnTo>
                  <a:pt x="327590" y="1738222"/>
                </a:lnTo>
                <a:lnTo>
                  <a:pt x="294830" y="1707166"/>
                </a:lnTo>
                <a:lnTo>
                  <a:pt x="263493" y="1674576"/>
                </a:lnTo>
                <a:lnTo>
                  <a:pt x="233632" y="1640506"/>
                </a:lnTo>
                <a:lnTo>
                  <a:pt x="205302" y="1605014"/>
                </a:lnTo>
                <a:lnTo>
                  <a:pt x="178557" y="1568157"/>
                </a:lnTo>
                <a:lnTo>
                  <a:pt x="153453" y="1529991"/>
                </a:lnTo>
                <a:lnTo>
                  <a:pt x="130044" y="1490574"/>
                </a:lnTo>
                <a:lnTo>
                  <a:pt x="108384" y="1449962"/>
                </a:lnTo>
                <a:lnTo>
                  <a:pt x="88527" y="1408211"/>
                </a:lnTo>
                <a:lnTo>
                  <a:pt x="70529" y="1365379"/>
                </a:lnTo>
                <a:lnTo>
                  <a:pt x="54445" y="1321523"/>
                </a:lnTo>
                <a:lnTo>
                  <a:pt x="40327" y="1276698"/>
                </a:lnTo>
                <a:lnTo>
                  <a:pt x="28232" y="1230962"/>
                </a:lnTo>
                <a:lnTo>
                  <a:pt x="18214" y="1184371"/>
                </a:lnTo>
                <a:lnTo>
                  <a:pt x="10327" y="1136983"/>
                </a:lnTo>
                <a:lnTo>
                  <a:pt x="4626" y="1088854"/>
                </a:lnTo>
                <a:lnTo>
                  <a:pt x="1165" y="1040040"/>
                </a:lnTo>
                <a:lnTo>
                  <a:pt x="0" y="990600"/>
                </a:lnTo>
                <a:close/>
              </a:path>
            </a:pathLst>
          </a:custGeom>
          <a:ln w="50800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2088" y="5017043"/>
            <a:ext cx="260667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Futura-Medium"/>
                <a:cs typeface="Futura-Medium"/>
              </a:rPr>
              <a:t>Coordinate system </a:t>
            </a:r>
            <a:r>
              <a:rPr sz="1800" dirty="0">
                <a:latin typeface="Futura-Medium"/>
                <a:cs typeface="Futura-Medium"/>
              </a:rPr>
              <a:t>of</a:t>
            </a:r>
            <a:r>
              <a:rPr sz="1800" spc="-50" dirty="0">
                <a:latin typeface="Futura-Medium"/>
                <a:cs typeface="Futura-Medium"/>
              </a:rPr>
              <a:t> </a:t>
            </a:r>
            <a:r>
              <a:rPr sz="1800" spc="10" dirty="0">
                <a:latin typeface="Futura-Medium"/>
                <a:cs typeface="Futura-Medium"/>
              </a:rPr>
              <a:t>the  </a:t>
            </a:r>
            <a:r>
              <a:rPr sz="1800" spc="-5" dirty="0">
                <a:latin typeface="Futura-Medium"/>
                <a:cs typeface="Futura-Medium"/>
              </a:rPr>
              <a:t>image </a:t>
            </a:r>
            <a:r>
              <a:rPr sz="1800" dirty="0">
                <a:latin typeface="Futura-Medium"/>
                <a:cs typeface="Futura-Medium"/>
              </a:rPr>
              <a:t>before </a:t>
            </a:r>
            <a:r>
              <a:rPr sz="1800" spc="-5" dirty="0">
                <a:latin typeface="Futura-Medium"/>
                <a:cs typeface="Futura-Medium"/>
              </a:rPr>
              <a:t>applying</a:t>
            </a:r>
            <a:r>
              <a:rPr sz="1800" spc="-40" dirty="0">
                <a:latin typeface="Futura-Medium"/>
                <a:cs typeface="Futura-Medium"/>
              </a:rPr>
              <a:t> </a:t>
            </a:r>
            <a:r>
              <a:rPr sz="1800" dirty="0">
                <a:latin typeface="Futura-Medium"/>
                <a:cs typeface="Futura-Medium"/>
              </a:rPr>
              <a:t>T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84140" y="4901374"/>
            <a:ext cx="331470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Futura-Medium"/>
                <a:cs typeface="Futura-Medium"/>
              </a:rPr>
              <a:t>Coordinate system </a:t>
            </a:r>
            <a:r>
              <a:rPr sz="1800" dirty="0">
                <a:latin typeface="Futura-Medium"/>
                <a:cs typeface="Futura-Medium"/>
              </a:rPr>
              <a:t>of </a:t>
            </a:r>
            <a:r>
              <a:rPr sz="1800" spc="10" dirty="0">
                <a:latin typeface="Futura-Medium"/>
                <a:cs typeface="Futura-Medium"/>
              </a:rPr>
              <a:t>the </a:t>
            </a:r>
            <a:r>
              <a:rPr sz="1800" spc="-5" dirty="0">
                <a:latin typeface="Futura-Medium"/>
                <a:cs typeface="Futura-Medium"/>
              </a:rPr>
              <a:t>image  </a:t>
            </a:r>
            <a:r>
              <a:rPr sz="1800" spc="10" dirty="0">
                <a:latin typeface="Futura-Medium"/>
                <a:cs typeface="Futura-Medium"/>
              </a:rPr>
              <a:t>after </a:t>
            </a:r>
            <a:r>
              <a:rPr sz="1800" spc="-5" dirty="0">
                <a:latin typeface="Futura-Medium"/>
                <a:cs typeface="Futura-Medium"/>
              </a:rPr>
              <a:t>applying</a:t>
            </a:r>
            <a:r>
              <a:rPr sz="1800" spc="-30" dirty="0">
                <a:latin typeface="Futura-Medium"/>
                <a:cs typeface="Futura-Medium"/>
              </a:rPr>
              <a:t> </a:t>
            </a:r>
            <a:r>
              <a:rPr sz="1800" dirty="0">
                <a:latin typeface="Futura-Medium"/>
                <a:cs typeface="Futura-Medium"/>
              </a:rPr>
              <a:t>T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80000" y="2641600"/>
            <a:ext cx="1955800" cy="2032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571500" y="0"/>
                </a:moveTo>
                <a:lnTo>
                  <a:pt x="5715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571500" y="285750"/>
                </a:lnTo>
                <a:lnTo>
                  <a:pt x="571500" y="381000"/>
                </a:lnTo>
                <a:lnTo>
                  <a:pt x="762000" y="190500"/>
                </a:lnTo>
                <a:lnTo>
                  <a:pt x="571500" y="0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0" y="95250"/>
                </a:moveTo>
                <a:lnTo>
                  <a:pt x="571500" y="95250"/>
                </a:lnTo>
                <a:lnTo>
                  <a:pt x="571500" y="0"/>
                </a:lnTo>
                <a:lnTo>
                  <a:pt x="762000" y="190500"/>
                </a:lnTo>
                <a:lnTo>
                  <a:pt x="571500" y="381000"/>
                </a:lnTo>
                <a:lnTo>
                  <a:pt x="571500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53224" y="2687320"/>
            <a:ext cx="197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T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678939" y="244665"/>
            <a:ext cx="5367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of</a:t>
            </a:r>
            <a:r>
              <a:rPr spc="-20" dirty="0"/>
              <a:t> </a:t>
            </a:r>
            <a:r>
              <a:rPr dirty="0"/>
              <a:t>normalization</a:t>
            </a:r>
          </a:p>
        </p:txBody>
      </p:sp>
      <p:sp>
        <p:nvSpPr>
          <p:cNvPr id="25" name="object 25"/>
          <p:cNvSpPr/>
          <p:nvPr/>
        </p:nvSpPr>
        <p:spPr>
          <a:xfrm>
            <a:off x="4953000" y="2362200"/>
            <a:ext cx="2286000" cy="2438400"/>
          </a:xfrm>
          <a:custGeom>
            <a:avLst/>
            <a:gdLst/>
            <a:ahLst/>
            <a:cxnLst/>
            <a:rect l="l" t="t" r="r" b="b"/>
            <a:pathLst>
              <a:path w="2286000" h="2438400">
                <a:moveTo>
                  <a:pt x="0" y="0"/>
                </a:moveTo>
                <a:lnTo>
                  <a:pt x="2286000" y="0"/>
                </a:lnTo>
                <a:lnTo>
                  <a:pt x="22860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2000" y="1676400"/>
            <a:ext cx="2743200" cy="3048000"/>
          </a:xfrm>
          <a:custGeom>
            <a:avLst/>
            <a:gdLst/>
            <a:ahLst/>
            <a:cxnLst/>
            <a:rect l="l" t="t" r="r" b="b"/>
            <a:pathLst>
              <a:path w="2743200" h="3048000">
                <a:moveTo>
                  <a:pt x="0" y="0"/>
                </a:moveTo>
                <a:lnTo>
                  <a:pt x="2743200" y="0"/>
                </a:lnTo>
                <a:lnTo>
                  <a:pt x="27432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2000" y="4610101"/>
            <a:ext cx="2819400" cy="228600"/>
          </a:xfrm>
          <a:custGeom>
            <a:avLst/>
            <a:gdLst/>
            <a:ahLst/>
            <a:cxnLst/>
            <a:rect l="l" t="t" r="r" b="b"/>
            <a:pathLst>
              <a:path w="2819400" h="228600">
                <a:moveTo>
                  <a:pt x="0" y="76198"/>
                </a:moveTo>
                <a:lnTo>
                  <a:pt x="0" y="152398"/>
                </a:lnTo>
                <a:lnTo>
                  <a:pt x="2590800" y="152400"/>
                </a:lnTo>
                <a:lnTo>
                  <a:pt x="2590800" y="228600"/>
                </a:lnTo>
                <a:lnTo>
                  <a:pt x="2819400" y="114300"/>
                </a:lnTo>
                <a:lnTo>
                  <a:pt x="2743200" y="76200"/>
                </a:lnTo>
                <a:lnTo>
                  <a:pt x="0" y="76198"/>
                </a:lnTo>
                <a:close/>
              </a:path>
              <a:path w="2819400" h="228600">
                <a:moveTo>
                  <a:pt x="2590800" y="0"/>
                </a:moveTo>
                <a:lnTo>
                  <a:pt x="2590800" y="76200"/>
                </a:lnTo>
                <a:lnTo>
                  <a:pt x="2743200" y="76200"/>
                </a:lnTo>
                <a:lnTo>
                  <a:pt x="25908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7699" y="1295400"/>
            <a:ext cx="228600" cy="3429000"/>
          </a:xfrm>
          <a:custGeom>
            <a:avLst/>
            <a:gdLst/>
            <a:ahLst/>
            <a:cxnLst/>
            <a:rect l="l" t="t" r="r" b="b"/>
            <a:pathLst>
              <a:path w="228600" h="3429000">
                <a:moveTo>
                  <a:pt x="152400" y="228600"/>
                </a:moveTo>
                <a:lnTo>
                  <a:pt x="76200" y="228600"/>
                </a:lnTo>
                <a:lnTo>
                  <a:pt x="76200" y="3429000"/>
                </a:lnTo>
                <a:lnTo>
                  <a:pt x="152400" y="3429000"/>
                </a:lnTo>
                <a:lnTo>
                  <a:pt x="152400" y="228600"/>
                </a:lnTo>
                <a:close/>
              </a:path>
              <a:path w="228600" h="3429000">
                <a:moveTo>
                  <a:pt x="114299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2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8340" y="6107179"/>
            <a:ext cx="78409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indent="-269875">
              <a:lnSpc>
                <a:spcPct val="100000"/>
              </a:lnSpc>
              <a:spcBef>
                <a:spcPts val="100"/>
              </a:spcBef>
              <a:buChar char="•"/>
              <a:tabLst>
                <a:tab pos="282575" algn="l"/>
              </a:tabLst>
            </a:pPr>
            <a:r>
              <a:rPr sz="2000" spc="5" dirty="0">
                <a:latin typeface="Futura-Medium"/>
                <a:cs typeface="Futura-Medium"/>
              </a:rPr>
              <a:t>Origin </a:t>
            </a:r>
            <a:r>
              <a:rPr sz="2000" dirty="0">
                <a:latin typeface="Futura-Medium"/>
                <a:cs typeface="Futura-Medium"/>
              </a:rPr>
              <a:t>= </a:t>
            </a:r>
            <a:r>
              <a:rPr sz="2000" spc="-5" dirty="0">
                <a:latin typeface="Futura-Medium"/>
                <a:cs typeface="Futura-Medium"/>
              </a:rPr>
              <a:t>centroid of </a:t>
            </a:r>
            <a:r>
              <a:rPr sz="2000" dirty="0">
                <a:latin typeface="Futura-Medium"/>
                <a:cs typeface="Futura-Medium"/>
              </a:rPr>
              <a:t>image</a:t>
            </a:r>
            <a:r>
              <a:rPr sz="2000" spc="-15" dirty="0">
                <a:latin typeface="Futura-Medium"/>
                <a:cs typeface="Futura-Medium"/>
              </a:rPr>
              <a:t> </a:t>
            </a:r>
            <a:r>
              <a:rPr sz="2000" spc="-5" dirty="0">
                <a:latin typeface="Futura-Medium"/>
                <a:cs typeface="Futura-Medium"/>
              </a:rPr>
              <a:t>points</a:t>
            </a:r>
            <a:endParaRPr sz="2000">
              <a:latin typeface="Futura-Medium"/>
              <a:cs typeface="Futura-Medium"/>
            </a:endParaRPr>
          </a:p>
          <a:p>
            <a:pPr marL="282575" indent="-269875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2000" dirty="0">
                <a:latin typeface="Futura-Medium"/>
                <a:cs typeface="Futura-Medium"/>
              </a:rPr>
              <a:t>Mean square distance </a:t>
            </a:r>
            <a:r>
              <a:rPr sz="2000" spc="-5" dirty="0">
                <a:latin typeface="Futura-Medium"/>
                <a:cs typeface="Futura-Medium"/>
              </a:rPr>
              <a:t>of </a:t>
            </a:r>
            <a:r>
              <a:rPr sz="2000" spc="10" dirty="0">
                <a:latin typeface="Futura-Medium"/>
                <a:cs typeface="Futura-Medium"/>
              </a:rPr>
              <a:t>the </a:t>
            </a:r>
            <a:r>
              <a:rPr sz="2000" dirty="0">
                <a:latin typeface="Futura-Medium"/>
                <a:cs typeface="Futura-Medium"/>
              </a:rPr>
              <a:t>image </a:t>
            </a:r>
            <a:r>
              <a:rPr sz="2000" spc="-5" dirty="0">
                <a:latin typeface="Futura-Medium"/>
                <a:cs typeface="Futura-Medium"/>
              </a:rPr>
              <a:t>points from </a:t>
            </a:r>
            <a:r>
              <a:rPr sz="2000" dirty="0">
                <a:latin typeface="Futura-Medium"/>
                <a:cs typeface="Futura-Medium"/>
              </a:rPr>
              <a:t>origin is </a:t>
            </a:r>
            <a:r>
              <a:rPr sz="1950" spc="7" baseline="-19230" dirty="0">
                <a:latin typeface="Futura-Medium"/>
                <a:cs typeface="Futura-Medium"/>
              </a:rPr>
              <a:t>~</a:t>
            </a:r>
            <a:r>
              <a:rPr sz="2000" spc="5" dirty="0">
                <a:latin typeface="Futura-Medium"/>
                <a:cs typeface="Futura-Medium"/>
              </a:rPr>
              <a:t>2</a:t>
            </a:r>
            <a:r>
              <a:rPr sz="2000" dirty="0">
                <a:latin typeface="Futura-Medium"/>
                <a:cs typeface="Futura-Medium"/>
              </a:rPr>
              <a:t> </a:t>
            </a:r>
            <a:r>
              <a:rPr sz="2000" spc="-10" dirty="0">
                <a:latin typeface="Futura-Medium"/>
                <a:cs typeface="Futura-Medium"/>
              </a:rPr>
              <a:t>pixels</a:t>
            </a:r>
            <a:endParaRPr sz="20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2218636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14D3-44A8-9C42-9E6E-4ABF6E6D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Normalization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670A01-42BA-1849-86B0-D13C96702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240" y="990600"/>
            <a:ext cx="7781520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0727" y="3906520"/>
            <a:ext cx="4580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7565" algn="l"/>
                <a:tab pos="4472940" algn="l"/>
              </a:tabLst>
            </a:pPr>
            <a:r>
              <a:rPr sz="2400" spc="5" dirty="0">
                <a:latin typeface="Futura-Medium"/>
                <a:cs typeface="Futura-Medium"/>
              </a:rPr>
              <a:t>c</a:t>
            </a:r>
            <a:r>
              <a:rPr sz="2400" spc="-5" dirty="0">
                <a:latin typeface="Futura-Medium"/>
                <a:cs typeface="Futura-Medium"/>
              </a:rPr>
              <a:t>o</a:t>
            </a:r>
            <a:r>
              <a:rPr sz="2400" spc="35" dirty="0">
                <a:latin typeface="Futura-Medium"/>
                <a:cs typeface="Futura-Medium"/>
              </a:rPr>
              <a:t>r</a:t>
            </a:r>
            <a:r>
              <a:rPr sz="2400" spc="-15" dirty="0">
                <a:latin typeface="Futura-Medium"/>
                <a:cs typeface="Futura-Medium"/>
              </a:rPr>
              <a:t>r</a:t>
            </a:r>
            <a:r>
              <a:rPr sz="2400" spc="-5" dirty="0">
                <a:latin typeface="Futura-Medium"/>
                <a:cs typeface="Futura-Medium"/>
              </a:rPr>
              <a:t>e</a:t>
            </a:r>
            <a:r>
              <a:rPr sz="2400" dirty="0">
                <a:latin typeface="Futura-Medium"/>
                <a:cs typeface="Futura-Medium"/>
              </a:rPr>
              <a:t>s</a:t>
            </a:r>
            <a:r>
              <a:rPr sz="2400" spc="-5" dirty="0">
                <a:latin typeface="Futura-Medium"/>
                <a:cs typeface="Futura-Medium"/>
              </a:rPr>
              <a:t>pond</a:t>
            </a:r>
            <a:r>
              <a:rPr sz="2400" dirty="0">
                <a:latin typeface="Futura-Medium"/>
                <a:cs typeface="Futura-Medium"/>
              </a:rPr>
              <a:t>i</a:t>
            </a:r>
            <a:r>
              <a:rPr sz="2400" spc="-5" dirty="0">
                <a:latin typeface="Futura-Medium"/>
                <a:cs typeface="Futura-Medium"/>
              </a:rPr>
              <a:t>n</a:t>
            </a:r>
            <a:r>
              <a:rPr sz="2400" dirty="0">
                <a:latin typeface="Futura-Medium"/>
                <a:cs typeface="Futura-Medium"/>
              </a:rPr>
              <a:t>g</a:t>
            </a:r>
            <a:r>
              <a:rPr sz="2400" spc="-5" dirty="0">
                <a:latin typeface="Futura-Medium"/>
                <a:cs typeface="Futura-Medium"/>
              </a:rPr>
              <a:t> po</a:t>
            </a:r>
            <a:r>
              <a:rPr sz="2400" dirty="0">
                <a:latin typeface="Futura-Medium"/>
                <a:cs typeface="Futura-Medium"/>
              </a:rPr>
              <a:t>i</a:t>
            </a:r>
            <a:r>
              <a:rPr sz="2400" spc="-5" dirty="0">
                <a:latin typeface="Futura-Medium"/>
                <a:cs typeface="Futura-Medium"/>
              </a:rPr>
              <a:t>n</a:t>
            </a:r>
            <a:r>
              <a:rPr sz="2400" spc="5" dirty="0">
                <a:latin typeface="Futura-Medium"/>
                <a:cs typeface="Futura-Medium"/>
              </a:rPr>
              <a:t>t</a:t>
            </a:r>
            <a:r>
              <a:rPr sz="2400" dirty="0">
                <a:latin typeface="Futura-Medium"/>
                <a:cs typeface="Futura-Medium"/>
              </a:rPr>
              <a:t>s</a:t>
            </a:r>
            <a:r>
              <a:rPr sz="2400" spc="-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q	</a:t>
            </a:r>
            <a:r>
              <a:rPr sz="2400" spc="-5" dirty="0">
                <a:latin typeface="Futura-Medium"/>
                <a:cs typeface="Futura-Medium"/>
              </a:rPr>
              <a:t>an</a:t>
            </a:r>
            <a:r>
              <a:rPr sz="2400" dirty="0">
                <a:latin typeface="Futura-Medium"/>
                <a:cs typeface="Futura-Medium"/>
              </a:rPr>
              <a:t>d</a:t>
            </a:r>
            <a:r>
              <a:rPr sz="2400" spc="-5" dirty="0">
                <a:latin typeface="Futura-Medium"/>
                <a:cs typeface="Futura-Medium"/>
              </a:rPr>
              <a:t> q</a:t>
            </a:r>
            <a:r>
              <a:rPr sz="2400" dirty="0">
                <a:latin typeface="Futura-Medium"/>
                <a:cs typeface="Futura-Medium"/>
              </a:rPr>
              <a:t>’	.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8911" y="6277187"/>
            <a:ext cx="147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Futura-Medium"/>
                <a:cs typeface="Futura-Medium"/>
              </a:rPr>
              <a:t>q</a:t>
            </a:r>
            <a:endParaRPr sz="1600">
              <a:latin typeface="Futura-Medium"/>
              <a:cs typeface="Futura-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6103641"/>
            <a:ext cx="2760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945" algn="l"/>
              </a:tabLst>
            </a:pPr>
            <a:r>
              <a:rPr sz="2400" dirty="0">
                <a:latin typeface="Futura-Medium"/>
                <a:cs typeface="Futura-Medium"/>
              </a:rPr>
              <a:t>2.	De-normalize F</a:t>
            </a:r>
            <a:r>
              <a:rPr sz="2400" spc="12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: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2715" y="4098099"/>
            <a:ext cx="88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Futura-Medium"/>
                <a:cs typeface="Futura-Medium"/>
              </a:rPr>
              <a:t>i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3315" y="4063174"/>
            <a:ext cx="88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Futura-Medium"/>
                <a:cs typeface="Futura-Medium"/>
              </a:rPr>
              <a:t>i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0023" y="2471737"/>
            <a:ext cx="1527175" cy="5537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455295" algn="l"/>
                <a:tab pos="1224915" algn="l"/>
              </a:tabLst>
            </a:pPr>
            <a:r>
              <a:rPr sz="3450" i="1" spc="-15" dirty="0">
                <a:latin typeface="Times New Roman"/>
                <a:cs typeface="Times New Roman"/>
              </a:rPr>
              <a:t>q</a:t>
            </a:r>
            <a:r>
              <a:rPr sz="3000" i="1" spc="7" baseline="-23611" dirty="0">
                <a:latin typeface="Times New Roman"/>
                <a:cs typeface="Times New Roman"/>
              </a:rPr>
              <a:t>i</a:t>
            </a:r>
            <a:r>
              <a:rPr sz="3000" i="1" baseline="-23611" dirty="0">
                <a:latin typeface="Times New Roman"/>
                <a:cs typeface="Times New Roman"/>
              </a:rPr>
              <a:t>	</a:t>
            </a:r>
            <a:r>
              <a:rPr sz="3450" spc="5" dirty="0">
                <a:latin typeface="Symbol"/>
                <a:cs typeface="Symbol"/>
              </a:rPr>
              <a:t>=</a:t>
            </a:r>
            <a:r>
              <a:rPr sz="3450" spc="-280" dirty="0">
                <a:latin typeface="Symbol"/>
                <a:cs typeface="Symbol"/>
              </a:rPr>
              <a:t> </a:t>
            </a:r>
            <a:r>
              <a:rPr sz="3450" i="1" spc="5" dirty="0">
                <a:latin typeface="Times New Roman"/>
                <a:cs typeface="Times New Roman"/>
              </a:rPr>
              <a:t>T</a:t>
            </a:r>
            <a:r>
              <a:rPr sz="3450" i="1" dirty="0">
                <a:latin typeface="Times New Roman"/>
                <a:cs typeface="Times New Roman"/>
              </a:rPr>
              <a:t>	</a:t>
            </a:r>
            <a:r>
              <a:rPr sz="3450" i="1" spc="-20" dirty="0">
                <a:latin typeface="Times New Roman"/>
                <a:cs typeface="Times New Roman"/>
              </a:rPr>
              <a:t>p</a:t>
            </a:r>
            <a:r>
              <a:rPr sz="3000" i="1" spc="7" baseline="-23611" dirty="0">
                <a:latin typeface="Times New Roman"/>
                <a:cs typeface="Times New Roman"/>
              </a:rPr>
              <a:t>i</a:t>
            </a:r>
            <a:endParaRPr sz="3000" baseline="-23611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4436" y="2452704"/>
            <a:ext cx="1871304" cy="5463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50" i="1" dirty="0">
                <a:latin typeface="Times New Roman"/>
                <a:cs typeface="Times New Roman"/>
              </a:rPr>
              <a:t>q</a:t>
            </a:r>
            <a:r>
              <a:rPr sz="3000" i="1" baseline="-23611" dirty="0">
                <a:latin typeface="Times New Roman"/>
                <a:cs typeface="Times New Roman"/>
              </a:rPr>
              <a:t>i</a:t>
            </a:r>
            <a:r>
              <a:rPr sz="5175" baseline="3220" dirty="0">
                <a:latin typeface="Symbol"/>
                <a:cs typeface="Symbol"/>
              </a:rPr>
              <a:t>¢ </a:t>
            </a:r>
            <a:r>
              <a:rPr sz="3450" dirty="0">
                <a:latin typeface="Symbol"/>
                <a:cs typeface="Symbol"/>
              </a:rPr>
              <a:t>= </a:t>
            </a:r>
            <a:r>
              <a:rPr sz="3450" i="1" dirty="0">
                <a:latin typeface="Times New Roman"/>
                <a:cs typeface="Times New Roman"/>
              </a:rPr>
              <a:t>T </a:t>
            </a:r>
            <a:r>
              <a:rPr sz="5175" baseline="3220" dirty="0">
                <a:latin typeface="Symbol"/>
                <a:cs typeface="Symbol"/>
              </a:rPr>
              <a:t>¢ </a:t>
            </a:r>
            <a:r>
              <a:rPr sz="3450" i="1" dirty="0">
                <a:latin typeface="Times New Roman"/>
                <a:cs typeface="Times New Roman"/>
              </a:rPr>
              <a:t>p</a:t>
            </a:r>
            <a:r>
              <a:rPr sz="3000" i="1" baseline="-23611" dirty="0">
                <a:latin typeface="Times New Roman"/>
                <a:cs typeface="Times New Roman"/>
              </a:rPr>
              <a:t>i</a:t>
            </a:r>
            <a:r>
              <a:rPr sz="5175" baseline="3220" dirty="0">
                <a:latin typeface="Symbol"/>
                <a:cs typeface="Symbol"/>
              </a:rPr>
              <a:t>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13226" y="5422616"/>
            <a:ext cx="1649773" cy="3731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92785" algn="l"/>
              </a:tabLst>
            </a:pPr>
            <a:r>
              <a:rPr sz="2350" dirty="0">
                <a:latin typeface="Times New Roman"/>
                <a:cs typeface="Times New Roman"/>
              </a:rPr>
              <a:t>q</a:t>
            </a:r>
            <a:r>
              <a:rPr sz="2025" baseline="43209" dirty="0">
                <a:latin typeface="Times New Roman"/>
                <a:cs typeface="Times New Roman"/>
              </a:rPr>
              <a:t>T </a:t>
            </a:r>
            <a:r>
              <a:rPr sz="2350" dirty="0">
                <a:latin typeface="Times New Roman"/>
                <a:cs typeface="Times New Roman"/>
              </a:rPr>
              <a:t>F	q</a:t>
            </a:r>
            <a:r>
              <a:rPr sz="3525" baseline="3546" dirty="0">
                <a:latin typeface="Symbol"/>
                <a:cs typeface="Symbol"/>
              </a:rPr>
              <a:t>¢ </a:t>
            </a:r>
            <a:r>
              <a:rPr sz="2350" dirty="0">
                <a:latin typeface="Symbol"/>
                <a:cs typeface="Symbol"/>
              </a:rPr>
              <a:t>= </a:t>
            </a:r>
            <a:r>
              <a:rPr sz="2350" dirty="0">
                <a:latin typeface="Times New Roman"/>
                <a:cs typeface="Times New Roman"/>
              </a:rPr>
              <a:t>0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9740" y="271653"/>
            <a:ext cx="7818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5" dirty="0"/>
              <a:t>Normalized </a:t>
            </a:r>
            <a:r>
              <a:rPr spc="-15" dirty="0"/>
              <a:t>Eight-Point</a:t>
            </a:r>
            <a:r>
              <a:rPr spc="-20" dirty="0"/>
              <a:t> </a:t>
            </a:r>
            <a:r>
              <a:rPr spc="10" dirty="0"/>
              <a:t>Algorithm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9739" y="4864125"/>
            <a:ext cx="5867399" cy="565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8945" algn="l"/>
                <a:tab pos="4677410" algn="l"/>
              </a:tabLst>
            </a:pPr>
            <a:r>
              <a:rPr sz="3600" baseline="1157" dirty="0">
                <a:latin typeface="Futura-Medium"/>
                <a:cs typeface="Futura-Medium"/>
              </a:rPr>
              <a:t>1.	Enforce </a:t>
            </a:r>
            <a:r>
              <a:rPr sz="3600" spc="22" baseline="1157" dirty="0">
                <a:latin typeface="Futura-Medium"/>
                <a:cs typeface="Futura-Medium"/>
              </a:rPr>
              <a:t>the</a:t>
            </a:r>
            <a:r>
              <a:rPr sz="3600" spc="-22" baseline="1157" dirty="0">
                <a:latin typeface="Futura-Medium"/>
                <a:cs typeface="Futura-Medium"/>
              </a:rPr>
              <a:t> </a:t>
            </a:r>
            <a:r>
              <a:rPr sz="3600" spc="-7" baseline="1157" dirty="0">
                <a:latin typeface="Futura-Medium"/>
                <a:cs typeface="Futura-Medium"/>
              </a:rPr>
              <a:t>rank-2</a:t>
            </a:r>
            <a:r>
              <a:rPr sz="3600" baseline="1157" dirty="0">
                <a:latin typeface="Futura-Medium"/>
                <a:cs typeface="Futura-Medium"/>
              </a:rPr>
              <a:t> </a:t>
            </a:r>
            <a:r>
              <a:rPr sz="3600" spc="7" baseline="1157" dirty="0">
                <a:latin typeface="Futura-Medium"/>
                <a:cs typeface="Futura-Medium"/>
              </a:rPr>
              <a:t>constraint:	</a:t>
            </a:r>
            <a:r>
              <a:rPr sz="3550" spc="675" dirty="0">
                <a:latin typeface="Symbol"/>
                <a:cs typeface="Symbol"/>
              </a:rPr>
              <a:t>®</a:t>
            </a:r>
            <a:r>
              <a:rPr sz="3550" spc="-229" dirty="0">
                <a:latin typeface="Symbol"/>
                <a:cs typeface="Symbol"/>
              </a:rPr>
              <a:t> </a:t>
            </a:r>
            <a:r>
              <a:rPr sz="3550" spc="-204" dirty="0">
                <a:latin typeface="Times New Roman"/>
                <a:cs typeface="Times New Roman"/>
              </a:rPr>
              <a:t>F</a:t>
            </a:r>
            <a:r>
              <a:rPr sz="3075" spc="-307" baseline="-24390" dirty="0">
                <a:latin typeface="Times New Roman"/>
                <a:cs typeface="Times New Roman"/>
              </a:rPr>
              <a:t>q</a:t>
            </a:r>
            <a:endParaRPr sz="3075" baseline="-2439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5068" y="6255010"/>
            <a:ext cx="15240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20" dirty="0">
                <a:latin typeface="Times New Roman"/>
                <a:cs typeface="Times New Roman"/>
              </a:rPr>
              <a:t>q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3493" y="5966924"/>
            <a:ext cx="2276398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4025" algn="l"/>
              </a:tabLst>
            </a:pPr>
            <a:r>
              <a:rPr sz="3400" i="1" dirty="0">
                <a:latin typeface="Times New Roman"/>
                <a:cs typeface="Times New Roman"/>
              </a:rPr>
              <a:t>F </a:t>
            </a:r>
            <a:r>
              <a:rPr sz="3400" dirty="0">
                <a:latin typeface="Symbol"/>
                <a:cs typeface="Symbol"/>
              </a:rPr>
              <a:t>= </a:t>
            </a:r>
            <a:r>
              <a:rPr sz="3400" i="1" dirty="0">
                <a:latin typeface="Times New Roman"/>
                <a:cs typeface="Times New Roman"/>
              </a:rPr>
              <a:t>T</a:t>
            </a:r>
            <a:r>
              <a:rPr sz="2925" i="1" baseline="42735" dirty="0">
                <a:latin typeface="Times New Roman"/>
                <a:cs typeface="Times New Roman"/>
              </a:rPr>
              <a:t>T </a:t>
            </a:r>
            <a:r>
              <a:rPr sz="3400" i="1" dirty="0">
                <a:latin typeface="Times New Roman"/>
                <a:cs typeface="Times New Roman"/>
              </a:rPr>
              <a:t>F	T </a:t>
            </a:r>
            <a:r>
              <a:rPr lang="en-US" sz="2925" i="1" baseline="42735" dirty="0">
                <a:latin typeface="Times New Roman"/>
                <a:cs typeface="Times New Roman"/>
              </a:rPr>
              <a:t>'</a:t>
            </a:r>
            <a:endParaRPr sz="2925" baseline="42735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89153" y="5524788"/>
            <a:ext cx="1802447" cy="84201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869"/>
              </a:spcBef>
            </a:pPr>
            <a:r>
              <a:rPr sz="1350" spc="10" dirty="0">
                <a:latin typeface="Times New Roman"/>
                <a:cs typeface="Times New Roman"/>
              </a:rPr>
              <a:t>q</a:t>
            </a: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300" spc="-25" dirty="0">
                <a:latin typeface="Times New Roman"/>
                <a:cs typeface="Times New Roman"/>
              </a:rPr>
              <a:t>det( </a:t>
            </a:r>
            <a:r>
              <a:rPr sz="2300" spc="-125" dirty="0">
                <a:latin typeface="Times New Roman"/>
                <a:cs typeface="Times New Roman"/>
              </a:rPr>
              <a:t>F</a:t>
            </a:r>
            <a:r>
              <a:rPr sz="1950" spc="-187" baseline="-23504" dirty="0">
                <a:latin typeface="Times New Roman"/>
                <a:cs typeface="Times New Roman"/>
              </a:rPr>
              <a:t>q </a:t>
            </a:r>
            <a:r>
              <a:rPr sz="2300" spc="-10" dirty="0">
                <a:latin typeface="Times New Roman"/>
                <a:cs typeface="Times New Roman"/>
              </a:rPr>
              <a:t>) </a:t>
            </a:r>
            <a:r>
              <a:rPr sz="2300" spc="-15" dirty="0">
                <a:latin typeface="Symbol"/>
                <a:cs typeface="Symbol"/>
              </a:rPr>
              <a:t>=</a:t>
            </a:r>
            <a:r>
              <a:rPr sz="2300" spc="-325" dirty="0">
                <a:latin typeface="Symbol"/>
                <a:cs typeface="Symbol"/>
              </a:rPr>
              <a:t> </a:t>
            </a:r>
            <a:r>
              <a:rPr sz="2300" spc="-15" dirty="0">
                <a:latin typeface="Times New Roman"/>
                <a:cs typeface="Times New Roman"/>
              </a:rPr>
              <a:t>0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34200" y="5410200"/>
            <a:ext cx="125730" cy="1066800"/>
          </a:xfrm>
          <a:custGeom>
            <a:avLst/>
            <a:gdLst/>
            <a:ahLst/>
            <a:cxnLst/>
            <a:rect l="l" t="t" r="r" b="b"/>
            <a:pathLst>
              <a:path w="125729" h="1066800">
                <a:moveTo>
                  <a:pt x="125413" y="1066800"/>
                </a:moveTo>
                <a:lnTo>
                  <a:pt x="101004" y="1059819"/>
                </a:lnTo>
                <a:lnTo>
                  <a:pt x="81072" y="1040781"/>
                </a:lnTo>
                <a:lnTo>
                  <a:pt x="67634" y="1012544"/>
                </a:lnTo>
                <a:lnTo>
                  <a:pt x="62706" y="977966"/>
                </a:lnTo>
                <a:lnTo>
                  <a:pt x="62706" y="622233"/>
                </a:lnTo>
                <a:lnTo>
                  <a:pt x="57778" y="587655"/>
                </a:lnTo>
                <a:lnTo>
                  <a:pt x="44340" y="559418"/>
                </a:lnTo>
                <a:lnTo>
                  <a:pt x="24408" y="540380"/>
                </a:lnTo>
                <a:lnTo>
                  <a:pt x="0" y="533400"/>
                </a:lnTo>
                <a:lnTo>
                  <a:pt x="24408" y="526419"/>
                </a:lnTo>
                <a:lnTo>
                  <a:pt x="44340" y="507381"/>
                </a:lnTo>
                <a:lnTo>
                  <a:pt x="57778" y="479144"/>
                </a:lnTo>
                <a:lnTo>
                  <a:pt x="62706" y="444566"/>
                </a:lnTo>
                <a:lnTo>
                  <a:pt x="62706" y="88833"/>
                </a:lnTo>
                <a:lnTo>
                  <a:pt x="67634" y="54255"/>
                </a:lnTo>
                <a:lnTo>
                  <a:pt x="81072" y="26018"/>
                </a:lnTo>
                <a:lnTo>
                  <a:pt x="101004" y="6980"/>
                </a:lnTo>
                <a:lnTo>
                  <a:pt x="12541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9740" y="1468120"/>
            <a:ext cx="73787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81330" algn="l"/>
                <a:tab pos="482600" algn="l"/>
              </a:tabLst>
            </a:pPr>
            <a:r>
              <a:rPr sz="2400" spc="5" dirty="0">
                <a:latin typeface="Futura-Medium"/>
                <a:cs typeface="Futura-Medium"/>
              </a:rPr>
              <a:t>Compute </a:t>
            </a:r>
            <a:r>
              <a:rPr sz="2400" dirty="0">
                <a:latin typeface="Futura-Medium"/>
                <a:cs typeface="Futura-Medium"/>
              </a:rPr>
              <a:t>T </a:t>
            </a:r>
            <a:r>
              <a:rPr sz="2400" spc="-5" dirty="0">
                <a:latin typeface="Futura-Medium"/>
                <a:cs typeface="Futura-Medium"/>
              </a:rPr>
              <a:t>and </a:t>
            </a:r>
            <a:r>
              <a:rPr sz="2400" dirty="0">
                <a:latin typeface="Futura-Medium"/>
                <a:cs typeface="Futura-Medium"/>
              </a:rPr>
              <a:t>T’ </a:t>
            </a:r>
            <a:r>
              <a:rPr sz="2400" spc="5" dirty="0">
                <a:latin typeface="Futura-Medium"/>
                <a:cs typeface="Futura-Medium"/>
              </a:rPr>
              <a:t>for </a:t>
            </a:r>
            <a:r>
              <a:rPr sz="2400" spc="-5" dirty="0">
                <a:latin typeface="Futura-Medium"/>
                <a:cs typeface="Futura-Medium"/>
              </a:rPr>
              <a:t>image </a:t>
            </a:r>
            <a:r>
              <a:rPr sz="2400" dirty="0">
                <a:latin typeface="Futura-Medium"/>
                <a:cs typeface="Futura-Medium"/>
              </a:rPr>
              <a:t>1 </a:t>
            </a:r>
            <a:r>
              <a:rPr sz="2400" spc="-5" dirty="0">
                <a:latin typeface="Futura-Medium"/>
                <a:cs typeface="Futura-Medium"/>
              </a:rPr>
              <a:t>and </a:t>
            </a:r>
            <a:r>
              <a:rPr sz="2400" dirty="0">
                <a:latin typeface="Futura-Medium"/>
                <a:cs typeface="Futura-Medium"/>
              </a:rPr>
              <a:t>2,</a:t>
            </a:r>
            <a:r>
              <a:rPr sz="2400" spc="-80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respectively</a:t>
            </a:r>
            <a:endParaRPr sz="2400" dirty="0">
              <a:latin typeface="Futura-Medium"/>
              <a:cs typeface="Futura-Medium"/>
            </a:endParaRPr>
          </a:p>
          <a:p>
            <a:pPr marL="448945" indent="-43624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sz="2400" dirty="0">
                <a:latin typeface="Futura-Medium"/>
                <a:cs typeface="Futura-Medium"/>
              </a:rPr>
              <a:t>Normalize </a:t>
            </a:r>
            <a:r>
              <a:rPr sz="2400" spc="-5" dirty="0">
                <a:latin typeface="Futura-Medium"/>
                <a:cs typeface="Futura-Medium"/>
              </a:rPr>
              <a:t>coordinates </a:t>
            </a:r>
            <a:r>
              <a:rPr sz="2400" dirty="0">
                <a:latin typeface="Futura-Medium"/>
                <a:cs typeface="Futura-Medium"/>
              </a:rPr>
              <a:t>in </a:t>
            </a:r>
            <a:r>
              <a:rPr sz="2400" spc="-5" dirty="0">
                <a:latin typeface="Futura-Medium"/>
                <a:cs typeface="Futura-Medium"/>
              </a:rPr>
              <a:t>images </a:t>
            </a:r>
            <a:r>
              <a:rPr sz="2400" dirty="0">
                <a:latin typeface="Futura-Medium"/>
                <a:cs typeface="Futura-Medium"/>
              </a:rPr>
              <a:t>1 </a:t>
            </a:r>
            <a:r>
              <a:rPr sz="2400" spc="-5" dirty="0">
                <a:latin typeface="Futura-Medium"/>
                <a:cs typeface="Futura-Medium"/>
              </a:rPr>
              <a:t>and</a:t>
            </a:r>
            <a:r>
              <a:rPr sz="2400" spc="-2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2: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9740" y="3455367"/>
            <a:ext cx="7687309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528434" algn="l"/>
              </a:tabLst>
            </a:pPr>
            <a:r>
              <a:rPr sz="2400" dirty="0">
                <a:latin typeface="Futura-Medium"/>
                <a:cs typeface="Futura-Medium"/>
              </a:rPr>
              <a:t>2. Use </a:t>
            </a:r>
            <a:r>
              <a:rPr sz="2400" spc="15" dirty="0">
                <a:latin typeface="Futura-Medium"/>
                <a:cs typeface="Futura-Medium"/>
              </a:rPr>
              <a:t>the </a:t>
            </a:r>
            <a:r>
              <a:rPr sz="2400" spc="-5" dirty="0">
                <a:latin typeface="Futura-Medium"/>
                <a:cs typeface="Futura-Medium"/>
              </a:rPr>
              <a:t>eight-point </a:t>
            </a:r>
            <a:r>
              <a:rPr sz="2400" spc="5" dirty="0">
                <a:latin typeface="Futura-Medium"/>
                <a:cs typeface="Futura-Medium"/>
              </a:rPr>
              <a:t>algorithm </a:t>
            </a:r>
            <a:r>
              <a:rPr sz="2400" spc="10" dirty="0">
                <a:latin typeface="Futura-Medium"/>
                <a:cs typeface="Futura-Medium"/>
              </a:rPr>
              <a:t>to</a:t>
            </a:r>
            <a:r>
              <a:rPr sz="2400" spc="-275" dirty="0">
                <a:latin typeface="Futura-Medium"/>
                <a:cs typeface="Futura-Medium"/>
              </a:rPr>
              <a:t> </a:t>
            </a:r>
            <a:r>
              <a:rPr sz="2400" spc="5" dirty="0">
                <a:latin typeface="Futura-Medium"/>
                <a:cs typeface="Futura-Medium"/>
              </a:rPr>
              <a:t>compute</a:t>
            </a:r>
            <a:r>
              <a:rPr sz="2400" spc="175" dirty="0">
                <a:latin typeface="Futura-Medium"/>
                <a:cs typeface="Futura-Medium"/>
              </a:rPr>
              <a:t> </a:t>
            </a:r>
            <a:r>
              <a:rPr sz="4575" i="1" spc="-802" baseline="-3642" dirty="0">
                <a:latin typeface="Times New Roman"/>
                <a:cs typeface="Times New Roman"/>
              </a:rPr>
              <a:t>F</a:t>
            </a:r>
            <a:r>
              <a:rPr sz="4575" spc="-802" baseline="11839" dirty="0">
                <a:latin typeface="Times New Roman"/>
                <a:cs typeface="Times New Roman"/>
              </a:rPr>
              <a:t>ˆ	</a:t>
            </a:r>
            <a:r>
              <a:rPr sz="2400" spc="-10" dirty="0">
                <a:latin typeface="Futura-Medium"/>
                <a:cs typeface="Futura-Medium"/>
              </a:rPr>
              <a:t>from</a:t>
            </a:r>
            <a:r>
              <a:rPr sz="2400" spc="-80" dirty="0">
                <a:latin typeface="Futura-Medium"/>
                <a:cs typeface="Futura-Medium"/>
              </a:rPr>
              <a:t> </a:t>
            </a:r>
            <a:r>
              <a:rPr sz="2400" spc="15" dirty="0">
                <a:latin typeface="Futura-Medium"/>
                <a:cs typeface="Futura-Medium"/>
              </a:rPr>
              <a:t>the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28566" y="3744912"/>
            <a:ext cx="139700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i="1" spc="20" dirty="0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55740" y="5053774"/>
            <a:ext cx="102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such that:</a:t>
            </a:r>
            <a:endParaRPr sz="18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1313514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400" y="228600"/>
            <a:ext cx="3124200" cy="3114675"/>
          </a:xfrm>
          <a:custGeom>
            <a:avLst/>
            <a:gdLst/>
            <a:ahLst/>
            <a:cxnLst/>
            <a:rect l="l" t="t" r="r" b="b"/>
            <a:pathLst>
              <a:path w="3124200" h="3114675">
                <a:moveTo>
                  <a:pt x="0" y="0"/>
                </a:moveTo>
                <a:lnTo>
                  <a:pt x="3124200" y="0"/>
                </a:lnTo>
                <a:lnTo>
                  <a:pt x="31242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67162" y="223838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3119437"/>
                </a:moveTo>
                <a:lnTo>
                  <a:pt x="3119437" y="3119437"/>
                </a:lnTo>
                <a:lnTo>
                  <a:pt x="3119437" y="0"/>
                </a:lnTo>
                <a:lnTo>
                  <a:pt x="0" y="0"/>
                </a:lnTo>
                <a:lnTo>
                  <a:pt x="0" y="3119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7162" y="223837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0"/>
                </a:moveTo>
                <a:lnTo>
                  <a:pt x="3119438" y="0"/>
                </a:lnTo>
                <a:lnTo>
                  <a:pt x="3119438" y="3119438"/>
                </a:lnTo>
                <a:lnTo>
                  <a:pt x="0" y="3119438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7162" y="265112"/>
            <a:ext cx="3078480" cy="3075305"/>
          </a:xfrm>
          <a:custGeom>
            <a:avLst/>
            <a:gdLst/>
            <a:ahLst/>
            <a:cxnLst/>
            <a:rect l="l" t="t" r="r" b="b"/>
            <a:pathLst>
              <a:path w="3078479" h="3075304">
                <a:moveTo>
                  <a:pt x="0" y="0"/>
                </a:moveTo>
                <a:lnTo>
                  <a:pt x="3078163" y="0"/>
                </a:lnTo>
                <a:lnTo>
                  <a:pt x="3078163" y="3074988"/>
                </a:lnTo>
                <a:lnTo>
                  <a:pt x="0" y="3074988"/>
                </a:lnTo>
                <a:lnTo>
                  <a:pt x="0" y="0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2812" y="374650"/>
            <a:ext cx="2197100" cy="2697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" y="228600"/>
            <a:ext cx="3124200" cy="3114675"/>
          </a:xfrm>
          <a:custGeom>
            <a:avLst/>
            <a:gdLst/>
            <a:ahLst/>
            <a:cxnLst/>
            <a:rect l="l" t="t" r="r" b="b"/>
            <a:pathLst>
              <a:path w="3124200" h="3114675">
                <a:moveTo>
                  <a:pt x="0" y="0"/>
                </a:moveTo>
                <a:lnTo>
                  <a:pt x="3124200" y="0"/>
                </a:lnTo>
                <a:lnTo>
                  <a:pt x="31242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162" y="223838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3119437"/>
                </a:moveTo>
                <a:lnTo>
                  <a:pt x="3119437" y="3119437"/>
                </a:lnTo>
                <a:lnTo>
                  <a:pt x="3119437" y="0"/>
                </a:lnTo>
                <a:lnTo>
                  <a:pt x="0" y="0"/>
                </a:lnTo>
                <a:lnTo>
                  <a:pt x="0" y="3119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162" y="223837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0"/>
                </a:moveTo>
                <a:lnTo>
                  <a:pt x="3119438" y="0"/>
                </a:lnTo>
                <a:lnTo>
                  <a:pt x="3119438" y="3119438"/>
                </a:lnTo>
                <a:lnTo>
                  <a:pt x="0" y="3119438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8162" y="265112"/>
            <a:ext cx="3078480" cy="3075305"/>
          </a:xfrm>
          <a:custGeom>
            <a:avLst/>
            <a:gdLst/>
            <a:ahLst/>
            <a:cxnLst/>
            <a:rect l="l" t="t" r="r" b="b"/>
            <a:pathLst>
              <a:path w="3078479" h="3075304">
                <a:moveTo>
                  <a:pt x="0" y="0"/>
                </a:moveTo>
                <a:lnTo>
                  <a:pt x="3078163" y="0"/>
                </a:lnTo>
                <a:lnTo>
                  <a:pt x="3078163" y="3074988"/>
                </a:lnTo>
                <a:lnTo>
                  <a:pt x="0" y="3074988"/>
                </a:lnTo>
                <a:lnTo>
                  <a:pt x="0" y="0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9675" y="412750"/>
            <a:ext cx="2263775" cy="2905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3505200"/>
            <a:ext cx="3124200" cy="3114675"/>
          </a:xfrm>
          <a:custGeom>
            <a:avLst/>
            <a:gdLst/>
            <a:ahLst/>
            <a:cxnLst/>
            <a:rect l="l" t="t" r="r" b="b"/>
            <a:pathLst>
              <a:path w="3124200" h="3114675">
                <a:moveTo>
                  <a:pt x="0" y="0"/>
                </a:moveTo>
                <a:lnTo>
                  <a:pt x="3124200" y="0"/>
                </a:lnTo>
                <a:lnTo>
                  <a:pt x="31242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8162" y="3500438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3119437"/>
                </a:moveTo>
                <a:lnTo>
                  <a:pt x="3119437" y="3119437"/>
                </a:lnTo>
                <a:lnTo>
                  <a:pt x="3119437" y="0"/>
                </a:lnTo>
                <a:lnTo>
                  <a:pt x="0" y="0"/>
                </a:lnTo>
                <a:lnTo>
                  <a:pt x="0" y="3119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162" y="3500437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0"/>
                </a:moveTo>
                <a:lnTo>
                  <a:pt x="3119438" y="0"/>
                </a:lnTo>
                <a:lnTo>
                  <a:pt x="3119438" y="3119438"/>
                </a:lnTo>
                <a:lnTo>
                  <a:pt x="0" y="3119438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8162" y="3541712"/>
            <a:ext cx="3078480" cy="3075305"/>
          </a:xfrm>
          <a:custGeom>
            <a:avLst/>
            <a:gdLst/>
            <a:ahLst/>
            <a:cxnLst/>
            <a:rect l="l" t="t" r="r" b="b"/>
            <a:pathLst>
              <a:path w="3078479" h="3075304">
                <a:moveTo>
                  <a:pt x="0" y="0"/>
                </a:moveTo>
                <a:lnTo>
                  <a:pt x="3078163" y="0"/>
                </a:lnTo>
                <a:lnTo>
                  <a:pt x="3078163" y="3074988"/>
                </a:lnTo>
                <a:lnTo>
                  <a:pt x="0" y="3074988"/>
                </a:lnTo>
                <a:lnTo>
                  <a:pt x="0" y="0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9675" y="3689350"/>
            <a:ext cx="2301875" cy="2813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62400" y="3489325"/>
            <a:ext cx="3124200" cy="3114675"/>
          </a:xfrm>
          <a:custGeom>
            <a:avLst/>
            <a:gdLst/>
            <a:ahLst/>
            <a:cxnLst/>
            <a:rect l="l" t="t" r="r" b="b"/>
            <a:pathLst>
              <a:path w="3124200" h="3114675">
                <a:moveTo>
                  <a:pt x="0" y="0"/>
                </a:moveTo>
                <a:lnTo>
                  <a:pt x="3124200" y="0"/>
                </a:lnTo>
                <a:lnTo>
                  <a:pt x="31242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7162" y="3484563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3119437"/>
                </a:moveTo>
                <a:lnTo>
                  <a:pt x="3119437" y="3119437"/>
                </a:lnTo>
                <a:lnTo>
                  <a:pt x="3119437" y="0"/>
                </a:lnTo>
                <a:lnTo>
                  <a:pt x="0" y="0"/>
                </a:lnTo>
                <a:lnTo>
                  <a:pt x="0" y="3119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67162" y="3484562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0"/>
                </a:moveTo>
                <a:lnTo>
                  <a:pt x="3119438" y="0"/>
                </a:lnTo>
                <a:lnTo>
                  <a:pt x="3119438" y="3119438"/>
                </a:lnTo>
                <a:lnTo>
                  <a:pt x="0" y="3119438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67162" y="3525837"/>
            <a:ext cx="3078480" cy="3075305"/>
          </a:xfrm>
          <a:custGeom>
            <a:avLst/>
            <a:gdLst/>
            <a:ahLst/>
            <a:cxnLst/>
            <a:rect l="l" t="t" r="r" b="b"/>
            <a:pathLst>
              <a:path w="3078479" h="3075304">
                <a:moveTo>
                  <a:pt x="0" y="0"/>
                </a:moveTo>
                <a:lnTo>
                  <a:pt x="3078163" y="0"/>
                </a:lnTo>
                <a:lnTo>
                  <a:pt x="3078163" y="3074988"/>
                </a:lnTo>
                <a:lnTo>
                  <a:pt x="0" y="3074988"/>
                </a:lnTo>
                <a:lnTo>
                  <a:pt x="0" y="0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21225" y="3638550"/>
            <a:ext cx="2219325" cy="2706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359" y="3689350"/>
            <a:ext cx="307777" cy="2440011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000" spc="15" dirty="0">
                <a:latin typeface="Futura-Medium"/>
                <a:cs typeface="Futura-Medium"/>
              </a:rPr>
              <a:t>With</a:t>
            </a:r>
            <a:r>
              <a:rPr sz="2000" spc="-7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normalization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9362" y="223837"/>
            <a:ext cx="307777" cy="2767020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000" spc="5" dirty="0">
                <a:latin typeface="Futura-Medium"/>
                <a:cs typeface="Futura-Medium"/>
              </a:rPr>
              <a:t>Without</a:t>
            </a:r>
            <a:r>
              <a:rPr sz="2000" spc="-5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normalization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317740" y="496062"/>
            <a:ext cx="15443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sz="20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errors:  </a:t>
            </a:r>
            <a:r>
              <a:rPr sz="2000" spc="-20" dirty="0">
                <a:latin typeface="Calibri" panose="020F0502020204030204" pitchFamily="34" charset="0"/>
                <a:cs typeface="Calibri" panose="020F0502020204030204" pitchFamily="34" charset="0"/>
              </a:rPr>
              <a:t>10.0pixel  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9.1pixel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27265" y="3739324"/>
            <a:ext cx="15443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sz="20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errors:  </a:t>
            </a:r>
            <a:r>
              <a:rPr sz="2000" spc="-20" dirty="0">
                <a:latin typeface="Calibri" panose="020F0502020204030204" pitchFamily="34" charset="0"/>
                <a:cs typeface="Calibri" panose="020F0502020204030204" pitchFamily="34" charset="0"/>
              </a:rPr>
              <a:t>1.0pixel 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0.9pixel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4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4962" y="3079750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2052637" y="496887"/>
                </a:lnTo>
                <a:lnTo>
                  <a:pt x="2052637" y="1987550"/>
                </a:lnTo>
                <a:lnTo>
                  <a:pt x="0" y="149066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91150" y="3017837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2052638" y="0"/>
                </a:moveTo>
                <a:lnTo>
                  <a:pt x="0" y="496887"/>
                </a:lnTo>
                <a:lnTo>
                  <a:pt x="0" y="1987552"/>
                </a:lnTo>
                <a:lnTo>
                  <a:pt x="2052638" y="1490665"/>
                </a:lnTo>
                <a:lnTo>
                  <a:pt x="2052638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0" y="1676400"/>
            <a:ext cx="2355850" cy="1976755"/>
          </a:xfrm>
          <a:custGeom>
            <a:avLst/>
            <a:gdLst/>
            <a:ahLst/>
            <a:cxnLst/>
            <a:rect l="l" t="t" r="r" b="b"/>
            <a:pathLst>
              <a:path w="2355850" h="1976754">
                <a:moveTo>
                  <a:pt x="146429" y="97773"/>
                </a:moveTo>
                <a:lnTo>
                  <a:pt x="87086" y="97773"/>
                </a:lnTo>
                <a:lnTo>
                  <a:pt x="2330919" y="1976755"/>
                </a:lnTo>
                <a:lnTo>
                  <a:pt x="2355380" y="1947545"/>
                </a:lnTo>
                <a:lnTo>
                  <a:pt x="146429" y="97773"/>
                </a:lnTo>
                <a:close/>
              </a:path>
              <a:path w="2355850" h="1976754">
                <a:moveTo>
                  <a:pt x="0" y="0"/>
                </a:moveTo>
                <a:lnTo>
                  <a:pt x="84900" y="195332"/>
                </a:lnTo>
                <a:lnTo>
                  <a:pt x="87086" y="97773"/>
                </a:lnTo>
                <a:lnTo>
                  <a:pt x="146429" y="97773"/>
                </a:lnTo>
                <a:lnTo>
                  <a:pt x="111546" y="68562"/>
                </a:lnTo>
                <a:lnTo>
                  <a:pt x="207206" y="492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9875" y="41354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40112" y="2768600"/>
            <a:ext cx="732155" cy="733425"/>
          </a:xfrm>
          <a:custGeom>
            <a:avLst/>
            <a:gdLst/>
            <a:ahLst/>
            <a:cxnLst/>
            <a:rect l="l" t="t" r="r" b="b"/>
            <a:pathLst>
              <a:path w="732154" h="733425">
                <a:moveTo>
                  <a:pt x="0" y="733425"/>
                </a:moveTo>
                <a:lnTo>
                  <a:pt x="73183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7281" y="21478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0" y="4260850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0025" y="4054475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7325" y="535940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1237" y="5297487"/>
            <a:ext cx="166687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3450" y="4178300"/>
            <a:ext cx="166688" cy="163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69414" y="54956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01853" y="54622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5114" y="4190683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Futura-MediumItalic"/>
                <a:cs typeface="Futura-MediumItalic"/>
              </a:rPr>
              <a:t>p</a:t>
            </a:r>
            <a:endParaRPr sz="2400">
              <a:latin typeface="Futura-MediumItalic"/>
              <a:cs typeface="Futura-MediumIt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27140" y="3906520"/>
            <a:ext cx="307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latin typeface="Futura-MediumItalic"/>
                <a:cs typeface="Futura-MediumItalic"/>
              </a:rPr>
              <a:t>p’</a:t>
            </a:r>
            <a:endParaRPr sz="2400">
              <a:latin typeface="Futura-MediumItalic"/>
              <a:cs typeface="Futura-MediumItal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75112" y="2551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75112" y="2551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789205" y="189674"/>
            <a:ext cx="341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5" dirty="0">
                <a:latin typeface="Calibri"/>
                <a:cs typeface="Calibri"/>
              </a:rPr>
              <a:t>Two </a:t>
            </a:r>
            <a:r>
              <a:rPr sz="4400" spc="-25" dirty="0">
                <a:latin typeface="Calibri"/>
                <a:cs typeface="Calibri"/>
              </a:rPr>
              <a:t>eyes</a:t>
            </a:r>
            <a:r>
              <a:rPr sz="4400" spc="10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help!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07539" y="5946965"/>
            <a:ext cx="484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This is </a:t>
            </a:r>
            <a:r>
              <a:rPr sz="3600" spc="-10" dirty="0">
                <a:latin typeface="Calibri"/>
                <a:cs typeface="Calibri"/>
              </a:rPr>
              <a:t>called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CC3300"/>
                </a:solidFill>
                <a:latin typeface="Calibri"/>
                <a:cs typeface="Calibri"/>
              </a:rPr>
              <a:t>triangulation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22540" y="4648963"/>
            <a:ext cx="12617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K’</a:t>
            </a:r>
            <a:r>
              <a:rPr sz="2000" spc="-80" dirty="0">
                <a:latin typeface="Futura-Medium"/>
                <a:cs typeface="Futura-Medium"/>
              </a:rPr>
              <a:t> </a:t>
            </a:r>
            <a:r>
              <a:rPr sz="2000" spc="-10" dirty="0">
                <a:latin typeface="Futura-Medium"/>
                <a:cs typeface="Futura-Medium"/>
              </a:rPr>
              <a:t>=known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340" y="4572763"/>
            <a:ext cx="1179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Futura-Medium"/>
                <a:cs typeface="Futura-Medium"/>
              </a:rPr>
              <a:t>K</a:t>
            </a:r>
            <a:r>
              <a:rPr sz="2000" spc="-80" dirty="0">
                <a:latin typeface="Futura-Medium"/>
                <a:cs typeface="Futura-Medium"/>
              </a:rPr>
              <a:t> </a:t>
            </a:r>
            <a:r>
              <a:rPr sz="2000" spc="-10" dirty="0">
                <a:latin typeface="Futura-Medium"/>
                <a:cs typeface="Futura-Medium"/>
              </a:rPr>
              <a:t>=known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67000" y="5499917"/>
            <a:ext cx="3810000" cy="351790"/>
          </a:xfrm>
          <a:custGeom>
            <a:avLst/>
            <a:gdLst/>
            <a:ahLst/>
            <a:cxnLst/>
            <a:rect l="l" t="t" r="r" b="b"/>
            <a:pathLst>
              <a:path w="3810000" h="351789">
                <a:moveTo>
                  <a:pt x="574647" y="125276"/>
                </a:moveTo>
                <a:lnTo>
                  <a:pt x="182702" y="125276"/>
                </a:lnTo>
                <a:lnTo>
                  <a:pt x="208771" y="129615"/>
                </a:lnTo>
                <a:lnTo>
                  <a:pt x="420539" y="164562"/>
                </a:lnTo>
                <a:lnTo>
                  <a:pt x="526647" y="181859"/>
                </a:lnTo>
                <a:lnTo>
                  <a:pt x="627910" y="198181"/>
                </a:lnTo>
                <a:lnTo>
                  <a:pt x="729244" y="214282"/>
                </a:lnTo>
                <a:lnTo>
                  <a:pt x="828642" y="229799"/>
                </a:lnTo>
                <a:lnTo>
                  <a:pt x="925827" y="244648"/>
                </a:lnTo>
                <a:lnTo>
                  <a:pt x="1073449" y="266385"/>
                </a:lnTo>
                <a:lnTo>
                  <a:pt x="1113672" y="272182"/>
                </a:lnTo>
                <a:lnTo>
                  <a:pt x="1286678" y="295674"/>
                </a:lnTo>
                <a:lnTo>
                  <a:pt x="1446706" y="315019"/>
                </a:lnTo>
                <a:lnTo>
                  <a:pt x="1588045" y="329576"/>
                </a:lnTo>
                <a:lnTo>
                  <a:pt x="1647511" y="335392"/>
                </a:lnTo>
                <a:lnTo>
                  <a:pt x="1747517" y="344348"/>
                </a:lnTo>
                <a:lnTo>
                  <a:pt x="1790498" y="347503"/>
                </a:lnTo>
                <a:lnTo>
                  <a:pt x="1830271" y="349769"/>
                </a:lnTo>
                <a:lnTo>
                  <a:pt x="1904605" y="351604"/>
                </a:lnTo>
                <a:lnTo>
                  <a:pt x="1941299" y="351158"/>
                </a:lnTo>
                <a:lnTo>
                  <a:pt x="2018982" y="347537"/>
                </a:lnTo>
                <a:lnTo>
                  <a:pt x="2062104" y="344378"/>
                </a:lnTo>
                <a:lnTo>
                  <a:pt x="2135398" y="337959"/>
                </a:lnTo>
                <a:lnTo>
                  <a:pt x="2191376" y="332590"/>
                </a:lnTo>
                <a:lnTo>
                  <a:pt x="2362968" y="315055"/>
                </a:lnTo>
                <a:lnTo>
                  <a:pt x="2523091" y="295704"/>
                </a:lnTo>
                <a:lnTo>
                  <a:pt x="2580375" y="288109"/>
                </a:lnTo>
                <a:lnTo>
                  <a:pt x="1905394" y="288109"/>
                </a:lnTo>
                <a:lnTo>
                  <a:pt x="1870242" y="287681"/>
                </a:lnTo>
                <a:lnTo>
                  <a:pt x="1795143" y="284173"/>
                </a:lnTo>
                <a:lnTo>
                  <a:pt x="1752920" y="281078"/>
                </a:lnTo>
                <a:lnTo>
                  <a:pt x="1680497" y="274733"/>
                </a:lnTo>
                <a:lnTo>
                  <a:pt x="1624804" y="269391"/>
                </a:lnTo>
                <a:lnTo>
                  <a:pt x="1454047" y="251945"/>
                </a:lnTo>
                <a:lnTo>
                  <a:pt x="1295024" y="232725"/>
                </a:lnTo>
                <a:lnTo>
                  <a:pt x="1158273" y="214268"/>
                </a:lnTo>
                <a:lnTo>
                  <a:pt x="1045327" y="198170"/>
                </a:lnTo>
                <a:lnTo>
                  <a:pt x="933410" y="181571"/>
                </a:lnTo>
                <a:lnTo>
                  <a:pt x="838233" y="167027"/>
                </a:lnTo>
                <a:lnTo>
                  <a:pt x="739039" y="151541"/>
                </a:lnTo>
                <a:lnTo>
                  <a:pt x="637874" y="135467"/>
                </a:lnTo>
                <a:lnTo>
                  <a:pt x="574647" y="125276"/>
                </a:lnTo>
                <a:close/>
              </a:path>
              <a:path w="3810000" h="351789">
                <a:moveTo>
                  <a:pt x="3606446" y="0"/>
                </a:moveTo>
                <a:lnTo>
                  <a:pt x="3616872" y="62638"/>
                </a:lnTo>
                <a:lnTo>
                  <a:pt x="3379181" y="101900"/>
                </a:lnTo>
                <a:lnTo>
                  <a:pt x="3274922" y="118898"/>
                </a:lnTo>
                <a:lnTo>
                  <a:pt x="3172055" y="135479"/>
                </a:lnTo>
                <a:lnTo>
                  <a:pt x="3070876" y="151555"/>
                </a:lnTo>
                <a:lnTo>
                  <a:pt x="2971663" y="167043"/>
                </a:lnTo>
                <a:lnTo>
                  <a:pt x="2874701" y="181859"/>
                </a:lnTo>
                <a:lnTo>
                  <a:pt x="2764595" y="198181"/>
                </a:lnTo>
                <a:lnTo>
                  <a:pt x="2651629" y="214282"/>
                </a:lnTo>
                <a:lnTo>
                  <a:pt x="2537052" y="229799"/>
                </a:lnTo>
                <a:lnTo>
                  <a:pt x="2356279" y="251909"/>
                </a:lnTo>
                <a:lnTo>
                  <a:pt x="2215697" y="266385"/>
                </a:lnTo>
                <a:lnTo>
                  <a:pt x="2156429" y="272182"/>
                </a:lnTo>
                <a:lnTo>
                  <a:pt x="2057458" y="281048"/>
                </a:lnTo>
                <a:lnTo>
                  <a:pt x="2015376" y="284140"/>
                </a:lnTo>
                <a:lnTo>
                  <a:pt x="1976777" y="286341"/>
                </a:lnTo>
                <a:lnTo>
                  <a:pt x="1905394" y="288109"/>
                </a:lnTo>
                <a:lnTo>
                  <a:pt x="2580375" y="288109"/>
                </a:lnTo>
                <a:lnTo>
                  <a:pt x="2677960" y="274733"/>
                </a:lnTo>
                <a:lnTo>
                  <a:pt x="2736569" y="266382"/>
                </a:lnTo>
                <a:lnTo>
                  <a:pt x="2884293" y="244630"/>
                </a:lnTo>
                <a:lnTo>
                  <a:pt x="2981458" y="229783"/>
                </a:lnTo>
                <a:lnTo>
                  <a:pt x="3080839" y="214268"/>
                </a:lnTo>
                <a:lnTo>
                  <a:pt x="3182159" y="198170"/>
                </a:lnTo>
                <a:lnTo>
                  <a:pt x="3285140" y="181571"/>
                </a:lnTo>
                <a:lnTo>
                  <a:pt x="3389519" y="164553"/>
                </a:lnTo>
                <a:lnTo>
                  <a:pt x="3601272" y="129608"/>
                </a:lnTo>
                <a:lnTo>
                  <a:pt x="3627297" y="125276"/>
                </a:lnTo>
                <a:lnTo>
                  <a:pt x="3723891" y="125276"/>
                </a:lnTo>
                <a:lnTo>
                  <a:pt x="3810000" y="62682"/>
                </a:lnTo>
                <a:lnTo>
                  <a:pt x="3606446" y="0"/>
                </a:lnTo>
                <a:close/>
              </a:path>
              <a:path w="3810000" h="351789">
                <a:moveTo>
                  <a:pt x="203553" y="0"/>
                </a:moveTo>
                <a:lnTo>
                  <a:pt x="0" y="62682"/>
                </a:lnTo>
                <a:lnTo>
                  <a:pt x="172276" y="187915"/>
                </a:lnTo>
                <a:lnTo>
                  <a:pt x="182702" y="125276"/>
                </a:lnTo>
                <a:lnTo>
                  <a:pt x="574647" y="125276"/>
                </a:lnTo>
                <a:lnTo>
                  <a:pt x="535020" y="118889"/>
                </a:lnTo>
                <a:lnTo>
                  <a:pt x="430758" y="101890"/>
                </a:lnTo>
                <a:lnTo>
                  <a:pt x="219114" y="66963"/>
                </a:lnTo>
                <a:lnTo>
                  <a:pt x="193127" y="62638"/>
                </a:lnTo>
                <a:lnTo>
                  <a:pt x="203553" y="0"/>
                </a:lnTo>
                <a:close/>
              </a:path>
              <a:path w="3810000" h="351789">
                <a:moveTo>
                  <a:pt x="3723891" y="125276"/>
                </a:moveTo>
                <a:lnTo>
                  <a:pt x="3627297" y="125276"/>
                </a:lnTo>
                <a:lnTo>
                  <a:pt x="3637723" y="187915"/>
                </a:lnTo>
                <a:lnTo>
                  <a:pt x="3723891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77665" y="5190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29075" y="1812925"/>
            <a:ext cx="31686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i="1" dirty="0">
                <a:latin typeface="Times New Roman"/>
                <a:cs typeface="Times New Roman"/>
              </a:rPr>
              <a:t>P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21207" y="2766921"/>
            <a:ext cx="158115" cy="598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i="1" dirty="0">
                <a:latin typeface="Times New Roman"/>
                <a:cs typeface="Times New Roman"/>
              </a:rPr>
              <a:t>l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97565" y="2538321"/>
            <a:ext cx="276225" cy="598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i="1" spc="245" dirty="0">
                <a:latin typeface="Times New Roman"/>
                <a:cs typeface="Times New Roman"/>
              </a:rPr>
              <a:t>l</a:t>
            </a:r>
            <a:r>
              <a:rPr sz="3750" dirty="0">
                <a:latin typeface="Times New Roman"/>
                <a:cs typeface="Times New Roman"/>
              </a:rPr>
              <a:t>'</a:t>
            </a:r>
            <a:endParaRPr sz="3750">
              <a:latin typeface="Times New Roman"/>
              <a:cs typeface="Times New Roman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77854F8-F0EA-6F41-8B41-21F624E48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3" y="1263773"/>
            <a:ext cx="1546417" cy="8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6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78716"/>
            <a:ext cx="5978525" cy="113093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Find </a:t>
            </a:r>
            <a:r>
              <a:rPr sz="3200" spc="-5" dirty="0">
                <a:latin typeface="Calibri"/>
                <a:cs typeface="Calibri"/>
              </a:rPr>
              <a:t>P*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minimizes</a:t>
            </a:r>
            <a:endParaRPr sz="3200">
              <a:latin typeface="Calibri"/>
              <a:cs typeface="Calibri"/>
            </a:endParaRPr>
          </a:p>
          <a:p>
            <a:pPr marL="1887220">
              <a:lnSpc>
                <a:spcPct val="100000"/>
              </a:lnSpc>
              <a:spcBef>
                <a:spcPts val="575"/>
              </a:spcBef>
              <a:tabLst>
                <a:tab pos="3105785" algn="l"/>
              </a:tabLst>
            </a:pPr>
            <a:r>
              <a:rPr sz="3100" i="1" spc="114" dirty="0">
                <a:latin typeface="Times New Roman"/>
                <a:cs typeface="Times New Roman"/>
              </a:rPr>
              <a:t>d</a:t>
            </a:r>
            <a:r>
              <a:rPr sz="3100" spc="114" dirty="0">
                <a:latin typeface="Times New Roman"/>
                <a:cs typeface="Times New Roman"/>
              </a:rPr>
              <a:t>(</a:t>
            </a:r>
            <a:r>
              <a:rPr sz="3100" spc="-450" dirty="0">
                <a:latin typeface="Times New Roman"/>
                <a:cs typeface="Times New Roman"/>
              </a:rPr>
              <a:t> </a:t>
            </a:r>
            <a:r>
              <a:rPr sz="3100" i="1" spc="-80" dirty="0">
                <a:latin typeface="Times New Roman"/>
                <a:cs typeface="Times New Roman"/>
              </a:rPr>
              <a:t>p</a:t>
            </a:r>
            <a:r>
              <a:rPr sz="3100" spc="-80" dirty="0">
                <a:latin typeface="Times New Roman"/>
                <a:cs typeface="Times New Roman"/>
              </a:rPr>
              <a:t>,</a:t>
            </a:r>
            <a:r>
              <a:rPr sz="3100" spc="-290" dirty="0">
                <a:latin typeface="Times New Roman"/>
                <a:cs typeface="Times New Roman"/>
              </a:rPr>
              <a:t> </a:t>
            </a:r>
            <a:r>
              <a:rPr sz="3100" i="1" spc="20" dirty="0">
                <a:latin typeface="Times New Roman"/>
                <a:cs typeface="Times New Roman"/>
              </a:rPr>
              <a:t>M	</a:t>
            </a:r>
            <a:r>
              <a:rPr sz="3100" i="1" spc="100" dirty="0">
                <a:latin typeface="Times New Roman"/>
                <a:cs typeface="Times New Roman"/>
              </a:rPr>
              <a:t>P</a:t>
            </a:r>
            <a:r>
              <a:rPr sz="3100" spc="100" dirty="0">
                <a:latin typeface="Times New Roman"/>
                <a:cs typeface="Times New Roman"/>
              </a:rPr>
              <a:t>*)</a:t>
            </a:r>
            <a:r>
              <a:rPr sz="3100" spc="100" dirty="0">
                <a:latin typeface="Symbol"/>
                <a:cs typeface="Symbol"/>
              </a:rPr>
              <a:t>+</a:t>
            </a:r>
            <a:r>
              <a:rPr sz="3100" spc="-285" dirty="0">
                <a:latin typeface="Symbol"/>
                <a:cs typeface="Symbol"/>
              </a:rPr>
              <a:t> </a:t>
            </a:r>
            <a:r>
              <a:rPr sz="3100" i="1" spc="114" dirty="0">
                <a:latin typeface="Times New Roman"/>
                <a:cs typeface="Times New Roman"/>
              </a:rPr>
              <a:t>d</a:t>
            </a:r>
            <a:r>
              <a:rPr sz="3100" spc="114" dirty="0">
                <a:latin typeface="Times New Roman"/>
                <a:cs typeface="Times New Roman"/>
              </a:rPr>
              <a:t>(</a:t>
            </a:r>
            <a:r>
              <a:rPr sz="3100" spc="-455" dirty="0">
                <a:latin typeface="Times New Roman"/>
                <a:cs typeface="Times New Roman"/>
              </a:rPr>
              <a:t> </a:t>
            </a:r>
            <a:r>
              <a:rPr sz="3100" i="1" spc="80" dirty="0">
                <a:latin typeface="Times New Roman"/>
                <a:cs typeface="Times New Roman"/>
              </a:rPr>
              <a:t>p</a:t>
            </a:r>
            <a:r>
              <a:rPr sz="3100" spc="80" dirty="0">
                <a:latin typeface="Times New Roman"/>
                <a:cs typeface="Times New Roman"/>
              </a:rPr>
              <a:t>',</a:t>
            </a:r>
            <a:r>
              <a:rPr sz="3100" spc="-305" dirty="0">
                <a:latin typeface="Times New Roman"/>
                <a:cs typeface="Times New Roman"/>
              </a:rPr>
              <a:t> </a:t>
            </a:r>
            <a:r>
              <a:rPr sz="3100" i="1" spc="20" dirty="0">
                <a:latin typeface="Times New Roman"/>
                <a:cs typeface="Times New Roman"/>
              </a:rPr>
              <a:t>M</a:t>
            </a:r>
            <a:r>
              <a:rPr sz="3100" i="1" spc="-180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'</a:t>
            </a:r>
            <a:r>
              <a:rPr sz="3100" spc="-445" dirty="0">
                <a:latin typeface="Times New Roman"/>
                <a:cs typeface="Times New Roman"/>
              </a:rPr>
              <a:t> </a:t>
            </a:r>
            <a:r>
              <a:rPr sz="3100" i="1" spc="15" dirty="0">
                <a:latin typeface="Times New Roman"/>
                <a:cs typeface="Times New Roman"/>
              </a:rPr>
              <a:t>P</a:t>
            </a:r>
            <a:r>
              <a:rPr sz="3100" spc="15" dirty="0">
                <a:latin typeface="Times New Roman"/>
                <a:cs typeface="Times New Roman"/>
              </a:rPr>
              <a:t>*)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4012" y="4005262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2052637" y="496887"/>
                </a:lnTo>
                <a:lnTo>
                  <a:pt x="2052637" y="1987550"/>
                </a:lnTo>
                <a:lnTo>
                  <a:pt x="0" y="149066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10200" y="3943350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2052638" y="0"/>
                </a:moveTo>
                <a:lnTo>
                  <a:pt x="0" y="496887"/>
                </a:lnTo>
                <a:lnTo>
                  <a:pt x="0" y="1987552"/>
                </a:lnTo>
                <a:lnTo>
                  <a:pt x="2052638" y="1490665"/>
                </a:lnTo>
                <a:lnTo>
                  <a:pt x="2052638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7050" y="2601912"/>
            <a:ext cx="2355850" cy="1976755"/>
          </a:xfrm>
          <a:custGeom>
            <a:avLst/>
            <a:gdLst/>
            <a:ahLst/>
            <a:cxnLst/>
            <a:rect l="l" t="t" r="r" b="b"/>
            <a:pathLst>
              <a:path w="2355850" h="1976754">
                <a:moveTo>
                  <a:pt x="146429" y="97773"/>
                </a:moveTo>
                <a:lnTo>
                  <a:pt x="87086" y="97773"/>
                </a:lnTo>
                <a:lnTo>
                  <a:pt x="2330919" y="1976756"/>
                </a:lnTo>
                <a:lnTo>
                  <a:pt x="2355380" y="1947545"/>
                </a:lnTo>
                <a:lnTo>
                  <a:pt x="146429" y="97773"/>
                </a:lnTo>
                <a:close/>
              </a:path>
              <a:path w="2355850" h="1976754">
                <a:moveTo>
                  <a:pt x="0" y="0"/>
                </a:moveTo>
                <a:lnTo>
                  <a:pt x="84900" y="195332"/>
                </a:lnTo>
                <a:lnTo>
                  <a:pt x="87086" y="97773"/>
                </a:lnTo>
                <a:lnTo>
                  <a:pt x="146429" y="97773"/>
                </a:lnTo>
                <a:lnTo>
                  <a:pt x="111546" y="68562"/>
                </a:lnTo>
                <a:lnTo>
                  <a:pt x="207206" y="492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8925" y="5060950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9162" y="3694112"/>
            <a:ext cx="732155" cy="733425"/>
          </a:xfrm>
          <a:custGeom>
            <a:avLst/>
            <a:gdLst/>
            <a:ahLst/>
            <a:cxnLst/>
            <a:rect l="l" t="t" r="r" b="b"/>
            <a:pathLst>
              <a:path w="732154" h="733425">
                <a:moveTo>
                  <a:pt x="0" y="733425"/>
                </a:moveTo>
                <a:lnTo>
                  <a:pt x="73183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6331" y="3073400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6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7"/>
                </a:lnTo>
                <a:lnTo>
                  <a:pt x="489586" y="103827"/>
                </a:lnTo>
                <a:lnTo>
                  <a:pt x="498107" y="79542"/>
                </a:lnTo>
                <a:lnTo>
                  <a:pt x="443936" y="79542"/>
                </a:lnTo>
                <a:lnTo>
                  <a:pt x="498107" y="79541"/>
                </a:lnTo>
                <a:lnTo>
                  <a:pt x="526018" y="0"/>
                </a:lnTo>
                <a:close/>
              </a:path>
              <a:path w="526414" h="511175">
                <a:moveTo>
                  <a:pt x="489586" y="103827"/>
                </a:moveTo>
                <a:lnTo>
                  <a:pt x="446248" y="103827"/>
                </a:lnTo>
                <a:lnTo>
                  <a:pt x="455498" y="200972"/>
                </a:lnTo>
                <a:lnTo>
                  <a:pt x="489586" y="10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5050" y="5186362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9075" y="4979987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6375" y="6284912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2500" y="5103812"/>
            <a:ext cx="166688" cy="163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88464" y="64211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20903" y="638778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94162" y="347662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4162" y="347662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50381" y="113474"/>
            <a:ext cx="3042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>
                <a:latin typeface="Calibri"/>
                <a:cs typeface="Calibri"/>
              </a:rPr>
              <a:t>T</a:t>
            </a:r>
            <a:r>
              <a:rPr sz="4400" dirty="0">
                <a:latin typeface="Calibri"/>
                <a:cs typeface="Calibri"/>
              </a:rPr>
              <a:t>riangulati</a:t>
            </a:r>
            <a:r>
              <a:rPr sz="4400" spc="5" dirty="0">
                <a:latin typeface="Calibri"/>
                <a:cs typeface="Calibri"/>
              </a:rPr>
              <a:t>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3388" y="3582987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0" y="134144"/>
                </a:moveTo>
                <a:lnTo>
                  <a:pt x="6838" y="91744"/>
                </a:lnTo>
                <a:lnTo>
                  <a:pt x="25882" y="54920"/>
                </a:lnTo>
                <a:lnTo>
                  <a:pt x="54920" y="25882"/>
                </a:lnTo>
                <a:lnTo>
                  <a:pt x="91744" y="6838"/>
                </a:lnTo>
                <a:lnTo>
                  <a:pt x="134144" y="0"/>
                </a:lnTo>
                <a:lnTo>
                  <a:pt x="176543" y="6838"/>
                </a:lnTo>
                <a:lnTo>
                  <a:pt x="213367" y="25882"/>
                </a:lnTo>
                <a:lnTo>
                  <a:pt x="242405" y="54920"/>
                </a:lnTo>
                <a:lnTo>
                  <a:pt x="261449" y="91744"/>
                </a:lnTo>
                <a:lnTo>
                  <a:pt x="268288" y="134144"/>
                </a:lnTo>
                <a:lnTo>
                  <a:pt x="261449" y="176543"/>
                </a:lnTo>
                <a:lnTo>
                  <a:pt x="242405" y="213367"/>
                </a:lnTo>
                <a:lnTo>
                  <a:pt x="213367" y="242405"/>
                </a:lnTo>
                <a:lnTo>
                  <a:pt x="176543" y="261449"/>
                </a:lnTo>
                <a:lnTo>
                  <a:pt x="134144" y="268288"/>
                </a:lnTo>
                <a:lnTo>
                  <a:pt x="91744" y="261449"/>
                </a:lnTo>
                <a:lnTo>
                  <a:pt x="54920" y="242405"/>
                </a:lnTo>
                <a:lnTo>
                  <a:pt x="25882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781550"/>
            <a:ext cx="1219200" cy="1533525"/>
          </a:xfrm>
          <a:custGeom>
            <a:avLst/>
            <a:gdLst/>
            <a:ahLst/>
            <a:cxnLst/>
            <a:rect l="l" t="t" r="r" b="b"/>
            <a:pathLst>
              <a:path w="1219200" h="1533525">
                <a:moveTo>
                  <a:pt x="0" y="1533525"/>
                </a:moveTo>
                <a:lnTo>
                  <a:pt x="12192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24200" y="3694112"/>
            <a:ext cx="568325" cy="706755"/>
          </a:xfrm>
          <a:custGeom>
            <a:avLst/>
            <a:gdLst/>
            <a:ahLst/>
            <a:cxnLst/>
            <a:rect l="l" t="t" r="r" b="b"/>
            <a:pathLst>
              <a:path w="568325" h="706754">
                <a:moveTo>
                  <a:pt x="0" y="706438"/>
                </a:moveTo>
                <a:lnTo>
                  <a:pt x="5683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24150" y="4686300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76650" y="3724273"/>
            <a:ext cx="1733550" cy="1209675"/>
          </a:xfrm>
          <a:custGeom>
            <a:avLst/>
            <a:gdLst/>
            <a:ahLst/>
            <a:cxnLst/>
            <a:rect l="l" t="t" r="r" b="b"/>
            <a:pathLst>
              <a:path w="1733550" h="1209675">
                <a:moveTo>
                  <a:pt x="0" y="0"/>
                </a:moveTo>
                <a:lnTo>
                  <a:pt x="1733550" y="120967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1200" y="5162550"/>
            <a:ext cx="1676400" cy="1143000"/>
          </a:xfrm>
          <a:custGeom>
            <a:avLst/>
            <a:gdLst/>
            <a:ahLst/>
            <a:cxnLst/>
            <a:rect l="l" t="t" r="r" b="b"/>
            <a:pathLst>
              <a:path w="1676400" h="1143000">
                <a:moveTo>
                  <a:pt x="0" y="0"/>
                </a:moveTo>
                <a:lnTo>
                  <a:pt x="1676400" y="1143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72150" y="5094287"/>
            <a:ext cx="166688" cy="163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0287" y="6223000"/>
            <a:ext cx="166687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75112" y="34655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75112" y="34655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631940" y="18533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Futura-Medium"/>
                <a:cs typeface="Futura-Medium"/>
              </a:rPr>
              <a:t>[Eq.</a:t>
            </a:r>
            <a:r>
              <a:rPr sz="1800" spc="-85" dirty="0">
                <a:solidFill>
                  <a:srgbClr val="FF0000"/>
                </a:solidFill>
                <a:latin typeface="Futura-Medium"/>
                <a:cs typeface="Futura-Medium"/>
              </a:rPr>
              <a:t> </a:t>
            </a:r>
            <a:r>
              <a:rPr sz="1800" dirty="0">
                <a:solidFill>
                  <a:srgbClr val="FF0000"/>
                </a:solidFill>
                <a:latin typeface="Futura-Medium"/>
                <a:cs typeface="Futura-Medium"/>
              </a:rPr>
              <a:t>2]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88539" y="2865120"/>
            <a:ext cx="4346575" cy="264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18465" algn="ctr">
              <a:lnSpc>
                <a:spcPts val="308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  <a:p>
            <a:pPr marL="850900">
              <a:lnSpc>
                <a:spcPts val="3080"/>
              </a:lnSpc>
            </a:pPr>
            <a:r>
              <a:rPr sz="2800" dirty="0">
                <a:latin typeface="Futura-Medium"/>
                <a:cs typeface="Futura-Medium"/>
              </a:rPr>
              <a:t>P*</a:t>
            </a:r>
            <a:endParaRPr sz="28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Futura-Medium"/>
                <a:cs typeface="Futura-Medium"/>
              </a:rPr>
              <a:t>MP*</a:t>
            </a:r>
            <a:endParaRPr sz="2400">
              <a:latin typeface="Futura-Medium"/>
              <a:cs typeface="Futura-Medium"/>
            </a:endParaRPr>
          </a:p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Futura-Medium"/>
                <a:cs typeface="Futura-Medium"/>
              </a:rPr>
              <a:t>M’P*</a:t>
            </a:r>
            <a:r>
              <a:rPr sz="2400" spc="-120" dirty="0">
                <a:latin typeface="Futura-Medium"/>
                <a:cs typeface="Futura-Medium"/>
              </a:rPr>
              <a:t> </a:t>
            </a:r>
            <a:r>
              <a:rPr sz="3600" spc="-7" baseline="-30092" dirty="0">
                <a:latin typeface="Futura-Medium"/>
                <a:cs typeface="Futura-Medium"/>
              </a:rPr>
              <a:t>p’</a:t>
            </a:r>
            <a:endParaRPr sz="3600" baseline="-30092">
              <a:latin typeface="Futura-Medium"/>
              <a:cs typeface="Futura-Medium"/>
            </a:endParaRPr>
          </a:p>
          <a:p>
            <a:pPr marL="568325">
              <a:lnSpc>
                <a:spcPct val="100000"/>
              </a:lnSpc>
              <a:spcBef>
                <a:spcPts val="645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21729" y="5850006"/>
            <a:ext cx="798830" cy="346710"/>
          </a:xfrm>
          <a:custGeom>
            <a:avLst/>
            <a:gdLst/>
            <a:ahLst/>
            <a:cxnLst/>
            <a:rect l="l" t="t" r="r" b="b"/>
            <a:pathLst>
              <a:path w="798829" h="346710">
                <a:moveTo>
                  <a:pt x="25471" y="57800"/>
                </a:moveTo>
                <a:lnTo>
                  <a:pt x="0" y="163493"/>
                </a:lnTo>
                <a:lnTo>
                  <a:pt x="24415" y="169377"/>
                </a:lnTo>
                <a:lnTo>
                  <a:pt x="49886" y="63684"/>
                </a:lnTo>
                <a:lnTo>
                  <a:pt x="25471" y="57800"/>
                </a:lnTo>
                <a:close/>
              </a:path>
              <a:path w="798829" h="346710">
                <a:moveTo>
                  <a:pt x="47666" y="0"/>
                </a:moveTo>
                <a:lnTo>
                  <a:pt x="43566" y="657"/>
                </a:lnTo>
                <a:lnTo>
                  <a:pt x="35845" y="5379"/>
                </a:lnTo>
                <a:lnTo>
                  <a:pt x="33400" y="8694"/>
                </a:lnTo>
                <a:lnTo>
                  <a:pt x="31291" y="17448"/>
                </a:lnTo>
                <a:lnTo>
                  <a:pt x="31931" y="21620"/>
                </a:lnTo>
                <a:lnTo>
                  <a:pt x="36653" y="29341"/>
                </a:lnTo>
                <a:lnTo>
                  <a:pt x="40040" y="31803"/>
                </a:lnTo>
                <a:lnTo>
                  <a:pt x="48867" y="33930"/>
                </a:lnTo>
                <a:lnTo>
                  <a:pt x="52967" y="33272"/>
                </a:lnTo>
                <a:lnTo>
                  <a:pt x="56755" y="30894"/>
                </a:lnTo>
                <a:lnTo>
                  <a:pt x="60615" y="28533"/>
                </a:lnTo>
                <a:lnTo>
                  <a:pt x="63078" y="25146"/>
                </a:lnTo>
                <a:lnTo>
                  <a:pt x="65204" y="16320"/>
                </a:lnTo>
                <a:lnTo>
                  <a:pt x="64547" y="12219"/>
                </a:lnTo>
                <a:lnTo>
                  <a:pt x="62169" y="8431"/>
                </a:lnTo>
                <a:lnTo>
                  <a:pt x="59808" y="4571"/>
                </a:lnTo>
                <a:lnTo>
                  <a:pt x="56421" y="2109"/>
                </a:lnTo>
                <a:lnTo>
                  <a:pt x="47666" y="0"/>
                </a:lnTo>
                <a:close/>
              </a:path>
              <a:path w="798829" h="346710">
                <a:moveTo>
                  <a:pt x="215615" y="113797"/>
                </a:moveTo>
                <a:lnTo>
                  <a:pt x="173982" y="113797"/>
                </a:lnTo>
                <a:lnTo>
                  <a:pt x="186498" y="116813"/>
                </a:lnTo>
                <a:lnTo>
                  <a:pt x="190143" y="119949"/>
                </a:lnTo>
                <a:lnTo>
                  <a:pt x="193095" y="129616"/>
                </a:lnTo>
                <a:lnTo>
                  <a:pt x="192599" y="137075"/>
                </a:lnTo>
                <a:lnTo>
                  <a:pt x="176011" y="205909"/>
                </a:lnTo>
                <a:lnTo>
                  <a:pt x="200535" y="211819"/>
                </a:lnTo>
                <a:lnTo>
                  <a:pt x="216278" y="146493"/>
                </a:lnTo>
                <a:lnTo>
                  <a:pt x="218611" y="127013"/>
                </a:lnTo>
                <a:lnTo>
                  <a:pt x="215615" y="113797"/>
                </a:lnTo>
                <a:close/>
              </a:path>
              <a:path w="798829" h="346710">
                <a:moveTo>
                  <a:pt x="154413" y="99275"/>
                </a:moveTo>
                <a:lnTo>
                  <a:pt x="113720" y="99275"/>
                </a:lnTo>
                <a:lnTo>
                  <a:pt x="120594" y="100931"/>
                </a:lnTo>
                <a:lnTo>
                  <a:pt x="127290" y="104410"/>
                </a:lnTo>
                <a:lnTo>
                  <a:pt x="131101" y="110926"/>
                </a:lnTo>
                <a:lnTo>
                  <a:pt x="132024" y="120509"/>
                </a:lnTo>
                <a:lnTo>
                  <a:pt x="130072" y="133067"/>
                </a:lnTo>
                <a:lnTo>
                  <a:pt x="116003" y="191448"/>
                </a:lnTo>
                <a:lnTo>
                  <a:pt x="140526" y="197358"/>
                </a:lnTo>
                <a:lnTo>
                  <a:pt x="153680" y="142775"/>
                </a:lnTo>
                <a:lnTo>
                  <a:pt x="173982" y="113797"/>
                </a:lnTo>
                <a:lnTo>
                  <a:pt x="215615" y="113797"/>
                </a:lnTo>
                <a:lnTo>
                  <a:pt x="215178" y="111870"/>
                </a:lnTo>
                <a:lnTo>
                  <a:pt x="207383" y="102713"/>
                </a:lnTo>
                <a:lnTo>
                  <a:pt x="156102" y="102713"/>
                </a:lnTo>
                <a:lnTo>
                  <a:pt x="154413" y="99275"/>
                </a:lnTo>
                <a:close/>
              </a:path>
              <a:path w="798829" h="346710">
                <a:moveTo>
                  <a:pt x="81031" y="71189"/>
                </a:moveTo>
                <a:lnTo>
                  <a:pt x="55559" y="176882"/>
                </a:lnTo>
                <a:lnTo>
                  <a:pt x="79975" y="182766"/>
                </a:lnTo>
                <a:lnTo>
                  <a:pt x="93129" y="128183"/>
                </a:lnTo>
                <a:lnTo>
                  <a:pt x="95302" y="120478"/>
                </a:lnTo>
                <a:lnTo>
                  <a:pt x="113720" y="99275"/>
                </a:lnTo>
                <a:lnTo>
                  <a:pt x="154413" y="99275"/>
                </a:lnTo>
                <a:lnTo>
                  <a:pt x="152072" y="94509"/>
                </a:lnTo>
                <a:lnTo>
                  <a:pt x="146636" y="88032"/>
                </a:lnTo>
                <a:lnTo>
                  <a:pt x="144917" y="86839"/>
                </a:lnTo>
                <a:lnTo>
                  <a:pt x="103093" y="86839"/>
                </a:lnTo>
                <a:lnTo>
                  <a:pt x="105446" y="77073"/>
                </a:lnTo>
                <a:lnTo>
                  <a:pt x="81031" y="71189"/>
                </a:lnTo>
                <a:close/>
              </a:path>
              <a:path w="798829" h="346710">
                <a:moveTo>
                  <a:pt x="181463" y="93325"/>
                </a:moveTo>
                <a:lnTo>
                  <a:pt x="172462" y="94256"/>
                </a:lnTo>
                <a:lnTo>
                  <a:pt x="164008" y="97386"/>
                </a:lnTo>
                <a:lnTo>
                  <a:pt x="156102" y="102713"/>
                </a:lnTo>
                <a:lnTo>
                  <a:pt x="207383" y="102713"/>
                </a:lnTo>
                <a:lnTo>
                  <a:pt x="205977" y="101063"/>
                </a:lnTo>
                <a:lnTo>
                  <a:pt x="191010" y="94593"/>
                </a:lnTo>
                <a:lnTo>
                  <a:pt x="181463" y="93325"/>
                </a:lnTo>
                <a:close/>
              </a:path>
              <a:path w="798829" h="346710">
                <a:moveTo>
                  <a:pt x="121525" y="78804"/>
                </a:moveTo>
                <a:lnTo>
                  <a:pt x="113797" y="80693"/>
                </a:lnTo>
                <a:lnTo>
                  <a:pt x="108981" y="83053"/>
                </a:lnTo>
                <a:lnTo>
                  <a:pt x="103093" y="86839"/>
                </a:lnTo>
                <a:lnTo>
                  <a:pt x="144917" y="86839"/>
                </a:lnTo>
                <a:lnTo>
                  <a:pt x="139794" y="83283"/>
                </a:lnTo>
                <a:lnTo>
                  <a:pt x="131545" y="80262"/>
                </a:lnTo>
                <a:lnTo>
                  <a:pt x="126191" y="78972"/>
                </a:lnTo>
                <a:lnTo>
                  <a:pt x="121525" y="78804"/>
                </a:lnTo>
                <a:close/>
              </a:path>
              <a:path w="798829" h="346710">
                <a:moveTo>
                  <a:pt x="338027" y="226988"/>
                </a:moveTo>
                <a:lnTo>
                  <a:pt x="312079" y="226988"/>
                </a:lnTo>
                <a:lnTo>
                  <a:pt x="309411" y="238057"/>
                </a:lnTo>
                <a:lnTo>
                  <a:pt x="333936" y="243967"/>
                </a:lnTo>
                <a:lnTo>
                  <a:pt x="338027" y="226988"/>
                </a:lnTo>
                <a:close/>
              </a:path>
              <a:path w="798829" h="346710">
                <a:moveTo>
                  <a:pt x="292011" y="119980"/>
                </a:moveTo>
                <a:lnTo>
                  <a:pt x="254833" y="135642"/>
                </a:lnTo>
                <a:lnTo>
                  <a:pt x="237413" y="176717"/>
                </a:lnTo>
                <a:lnTo>
                  <a:pt x="237526" y="187953"/>
                </a:lnTo>
                <a:lnTo>
                  <a:pt x="257167" y="224491"/>
                </a:lnTo>
                <a:lnTo>
                  <a:pt x="284985" y="234452"/>
                </a:lnTo>
                <a:lnTo>
                  <a:pt x="293876" y="233796"/>
                </a:lnTo>
                <a:lnTo>
                  <a:pt x="302907" y="231308"/>
                </a:lnTo>
                <a:lnTo>
                  <a:pt x="312079" y="226988"/>
                </a:lnTo>
                <a:lnTo>
                  <a:pt x="338027" y="226988"/>
                </a:lnTo>
                <a:lnTo>
                  <a:pt x="341319" y="213327"/>
                </a:lnTo>
                <a:lnTo>
                  <a:pt x="291776" y="213327"/>
                </a:lnTo>
                <a:lnTo>
                  <a:pt x="285179" y="212354"/>
                </a:lnTo>
                <a:lnTo>
                  <a:pt x="263042" y="178286"/>
                </a:lnTo>
                <a:lnTo>
                  <a:pt x="264279" y="170920"/>
                </a:lnTo>
                <a:lnTo>
                  <a:pt x="293348" y="142562"/>
                </a:lnTo>
                <a:lnTo>
                  <a:pt x="330474" y="142562"/>
                </a:lnTo>
                <a:lnTo>
                  <a:pt x="325966" y="136157"/>
                </a:lnTo>
                <a:lnTo>
                  <a:pt x="319074" y="129473"/>
                </a:lnTo>
                <a:lnTo>
                  <a:pt x="311248" y="124573"/>
                </a:lnTo>
                <a:lnTo>
                  <a:pt x="302491" y="121458"/>
                </a:lnTo>
                <a:lnTo>
                  <a:pt x="292011" y="119980"/>
                </a:lnTo>
                <a:close/>
              </a:path>
              <a:path w="798829" h="346710">
                <a:moveTo>
                  <a:pt x="330474" y="142562"/>
                </a:moveTo>
                <a:lnTo>
                  <a:pt x="293348" y="142562"/>
                </a:lnTo>
                <a:lnTo>
                  <a:pt x="310639" y="146729"/>
                </a:lnTo>
                <a:lnTo>
                  <a:pt x="317115" y="151619"/>
                </a:lnTo>
                <a:lnTo>
                  <a:pt x="321169" y="159256"/>
                </a:lnTo>
                <a:lnTo>
                  <a:pt x="323582" y="165291"/>
                </a:lnTo>
                <a:lnTo>
                  <a:pt x="324794" y="171726"/>
                </a:lnTo>
                <a:lnTo>
                  <a:pt x="324804" y="178560"/>
                </a:lnTo>
                <a:lnTo>
                  <a:pt x="323613" y="185793"/>
                </a:lnTo>
                <a:lnTo>
                  <a:pt x="291776" y="213327"/>
                </a:lnTo>
                <a:lnTo>
                  <a:pt x="341319" y="213327"/>
                </a:lnTo>
                <a:lnTo>
                  <a:pt x="357875" y="144626"/>
                </a:lnTo>
                <a:lnTo>
                  <a:pt x="331927" y="144626"/>
                </a:lnTo>
                <a:lnTo>
                  <a:pt x="330474" y="142562"/>
                </a:lnTo>
                <a:close/>
              </a:path>
              <a:path w="798829" h="346710">
                <a:moveTo>
                  <a:pt x="334882" y="132364"/>
                </a:moveTo>
                <a:lnTo>
                  <a:pt x="331927" y="144626"/>
                </a:lnTo>
                <a:lnTo>
                  <a:pt x="357875" y="144626"/>
                </a:lnTo>
                <a:lnTo>
                  <a:pt x="359406" y="138274"/>
                </a:lnTo>
                <a:lnTo>
                  <a:pt x="334882" y="132364"/>
                </a:lnTo>
                <a:close/>
              </a:path>
              <a:path w="798829" h="346710">
                <a:moveTo>
                  <a:pt x="360550" y="265077"/>
                </a:moveTo>
                <a:lnTo>
                  <a:pt x="375111" y="308191"/>
                </a:lnTo>
                <a:lnTo>
                  <a:pt x="413206" y="323062"/>
                </a:lnTo>
                <a:lnTo>
                  <a:pt x="424471" y="322504"/>
                </a:lnTo>
                <a:lnTo>
                  <a:pt x="457688" y="300137"/>
                </a:lnTo>
                <a:lnTo>
                  <a:pt x="418817" y="300137"/>
                </a:lnTo>
                <a:lnTo>
                  <a:pt x="406595" y="299366"/>
                </a:lnTo>
                <a:lnTo>
                  <a:pt x="396901" y="297030"/>
                </a:lnTo>
                <a:lnTo>
                  <a:pt x="390316" y="291960"/>
                </a:lnTo>
                <a:lnTo>
                  <a:pt x="385348" y="280813"/>
                </a:lnTo>
                <a:lnTo>
                  <a:pt x="384760" y="276423"/>
                </a:lnTo>
                <a:lnTo>
                  <a:pt x="385075" y="270987"/>
                </a:lnTo>
                <a:lnTo>
                  <a:pt x="360550" y="265077"/>
                </a:lnTo>
                <a:close/>
              </a:path>
              <a:path w="798829" h="346710">
                <a:moveTo>
                  <a:pt x="470713" y="258188"/>
                </a:moveTo>
                <a:lnTo>
                  <a:pt x="444879" y="258188"/>
                </a:lnTo>
                <a:lnTo>
                  <a:pt x="441322" y="272946"/>
                </a:lnTo>
                <a:lnTo>
                  <a:pt x="436180" y="286927"/>
                </a:lnTo>
                <a:lnTo>
                  <a:pt x="428679" y="295991"/>
                </a:lnTo>
                <a:lnTo>
                  <a:pt x="418817" y="300137"/>
                </a:lnTo>
                <a:lnTo>
                  <a:pt x="457688" y="300137"/>
                </a:lnTo>
                <a:lnTo>
                  <a:pt x="465843" y="278395"/>
                </a:lnTo>
                <a:lnTo>
                  <a:pt x="470713" y="258188"/>
                </a:lnTo>
                <a:close/>
              </a:path>
              <a:path w="798829" h="346710">
                <a:moveTo>
                  <a:pt x="423903" y="151850"/>
                </a:moveTo>
                <a:lnTo>
                  <a:pt x="386487" y="168854"/>
                </a:lnTo>
                <a:lnTo>
                  <a:pt x="369934" y="209464"/>
                </a:lnTo>
                <a:lnTo>
                  <a:pt x="370033" y="220489"/>
                </a:lnTo>
                <a:lnTo>
                  <a:pt x="389065" y="256334"/>
                </a:lnTo>
                <a:lnTo>
                  <a:pt x="417206" y="266266"/>
                </a:lnTo>
                <a:lnTo>
                  <a:pt x="426539" y="265565"/>
                </a:lnTo>
                <a:lnTo>
                  <a:pt x="435763" y="262873"/>
                </a:lnTo>
                <a:lnTo>
                  <a:pt x="444879" y="258188"/>
                </a:lnTo>
                <a:lnTo>
                  <a:pt x="470713" y="258188"/>
                </a:lnTo>
                <a:lnTo>
                  <a:pt x="473818" y="245300"/>
                </a:lnTo>
                <a:lnTo>
                  <a:pt x="424691" y="245300"/>
                </a:lnTo>
                <a:lnTo>
                  <a:pt x="417904" y="244339"/>
                </a:lnTo>
                <a:lnTo>
                  <a:pt x="395500" y="217125"/>
                </a:lnTo>
                <a:lnTo>
                  <a:pt x="395640" y="210557"/>
                </a:lnTo>
                <a:lnTo>
                  <a:pt x="421229" y="175992"/>
                </a:lnTo>
                <a:lnTo>
                  <a:pt x="427541" y="175468"/>
                </a:lnTo>
                <a:lnTo>
                  <a:pt x="464095" y="175468"/>
                </a:lnTo>
                <a:lnTo>
                  <a:pt x="459150" y="168059"/>
                </a:lnTo>
                <a:lnTo>
                  <a:pt x="452389" y="161514"/>
                </a:lnTo>
                <a:lnTo>
                  <a:pt x="444339" y="156624"/>
                </a:lnTo>
                <a:lnTo>
                  <a:pt x="435000" y="153391"/>
                </a:lnTo>
                <a:lnTo>
                  <a:pt x="423903" y="151850"/>
                </a:lnTo>
                <a:close/>
              </a:path>
              <a:path w="798829" h="346710">
                <a:moveTo>
                  <a:pt x="464095" y="175468"/>
                </a:moveTo>
                <a:lnTo>
                  <a:pt x="427541" y="175468"/>
                </a:lnTo>
                <a:lnTo>
                  <a:pt x="434275" y="176409"/>
                </a:lnTo>
                <a:lnTo>
                  <a:pt x="442956" y="178501"/>
                </a:lnTo>
                <a:lnTo>
                  <a:pt x="449323" y="183365"/>
                </a:lnTo>
                <a:lnTo>
                  <a:pt x="453377" y="191001"/>
                </a:lnTo>
                <a:lnTo>
                  <a:pt x="455780" y="196869"/>
                </a:lnTo>
                <a:lnTo>
                  <a:pt x="456967" y="203262"/>
                </a:lnTo>
                <a:lnTo>
                  <a:pt x="456873" y="210557"/>
                </a:lnTo>
                <a:lnTo>
                  <a:pt x="431052" y="244809"/>
                </a:lnTo>
                <a:lnTo>
                  <a:pt x="424691" y="245300"/>
                </a:lnTo>
                <a:lnTo>
                  <a:pt x="473818" y="245300"/>
                </a:lnTo>
                <a:lnTo>
                  <a:pt x="490456" y="176259"/>
                </a:lnTo>
                <a:lnTo>
                  <a:pt x="464623" y="176259"/>
                </a:lnTo>
                <a:lnTo>
                  <a:pt x="464095" y="175468"/>
                </a:lnTo>
                <a:close/>
              </a:path>
              <a:path w="798829" h="346710">
                <a:moveTo>
                  <a:pt x="467499" y="164323"/>
                </a:moveTo>
                <a:lnTo>
                  <a:pt x="464623" y="176259"/>
                </a:lnTo>
                <a:lnTo>
                  <a:pt x="490456" y="176259"/>
                </a:lnTo>
                <a:lnTo>
                  <a:pt x="491915" y="170206"/>
                </a:lnTo>
                <a:lnTo>
                  <a:pt x="467499" y="164323"/>
                </a:lnTo>
                <a:close/>
              </a:path>
              <a:path w="798829" h="346710">
                <a:moveTo>
                  <a:pt x="557918" y="184024"/>
                </a:moveTo>
                <a:lnTo>
                  <a:pt x="520246" y="198964"/>
                </a:lnTo>
                <a:lnTo>
                  <a:pt x="502744" y="241059"/>
                </a:lnTo>
                <a:lnTo>
                  <a:pt x="502755" y="252961"/>
                </a:lnTo>
                <a:lnTo>
                  <a:pt x="523121" y="288754"/>
                </a:lnTo>
                <a:lnTo>
                  <a:pt x="554267" y="299666"/>
                </a:lnTo>
                <a:lnTo>
                  <a:pt x="564229" y="299618"/>
                </a:lnTo>
                <a:lnTo>
                  <a:pt x="600847" y="279010"/>
                </a:lnTo>
                <a:lnTo>
                  <a:pt x="599268" y="277553"/>
                </a:lnTo>
                <a:lnTo>
                  <a:pt x="555730" y="277553"/>
                </a:lnTo>
                <a:lnTo>
                  <a:pt x="541840" y="274206"/>
                </a:lnTo>
                <a:lnTo>
                  <a:pt x="536047" y="270131"/>
                </a:lnTo>
                <a:lnTo>
                  <a:pt x="532277" y="263864"/>
                </a:lnTo>
                <a:lnTo>
                  <a:pt x="528523" y="257525"/>
                </a:lnTo>
                <a:lnTo>
                  <a:pt x="527366" y="249936"/>
                </a:lnTo>
                <a:lnTo>
                  <a:pt x="528807" y="241098"/>
                </a:lnTo>
                <a:lnTo>
                  <a:pt x="608177" y="241098"/>
                </a:lnTo>
                <a:lnTo>
                  <a:pt x="608259" y="233344"/>
                </a:lnTo>
                <a:lnTo>
                  <a:pt x="584295" y="233344"/>
                </a:lnTo>
                <a:lnTo>
                  <a:pt x="535246" y="221524"/>
                </a:lnTo>
                <a:lnTo>
                  <a:pt x="558510" y="206941"/>
                </a:lnTo>
                <a:lnTo>
                  <a:pt x="600668" y="206941"/>
                </a:lnTo>
                <a:lnTo>
                  <a:pt x="596623" y="201188"/>
                </a:lnTo>
                <a:lnTo>
                  <a:pt x="589129" y="194466"/>
                </a:lnTo>
                <a:lnTo>
                  <a:pt x="579967" y="189309"/>
                </a:lnTo>
                <a:lnTo>
                  <a:pt x="569136" y="185716"/>
                </a:lnTo>
                <a:lnTo>
                  <a:pt x="557918" y="184024"/>
                </a:lnTo>
                <a:close/>
              </a:path>
              <a:path w="798829" h="346710">
                <a:moveTo>
                  <a:pt x="583001" y="262539"/>
                </a:moveTo>
                <a:lnTo>
                  <a:pt x="555730" y="277553"/>
                </a:lnTo>
                <a:lnTo>
                  <a:pt x="599268" y="277553"/>
                </a:lnTo>
                <a:lnTo>
                  <a:pt x="583001" y="262539"/>
                </a:lnTo>
                <a:close/>
              </a:path>
              <a:path w="798829" h="346710">
                <a:moveTo>
                  <a:pt x="608177" y="241098"/>
                </a:moveTo>
                <a:lnTo>
                  <a:pt x="528807" y="241098"/>
                </a:lnTo>
                <a:lnTo>
                  <a:pt x="604550" y="259351"/>
                </a:lnTo>
                <a:lnTo>
                  <a:pt x="606045" y="253626"/>
                </a:lnTo>
                <a:lnTo>
                  <a:pt x="608177" y="241098"/>
                </a:lnTo>
                <a:close/>
              </a:path>
              <a:path w="798829" h="346710">
                <a:moveTo>
                  <a:pt x="600668" y="206941"/>
                </a:moveTo>
                <a:lnTo>
                  <a:pt x="558510" y="206941"/>
                </a:lnTo>
                <a:lnTo>
                  <a:pt x="561403" y="207160"/>
                </a:lnTo>
                <a:lnTo>
                  <a:pt x="564370" y="207875"/>
                </a:lnTo>
                <a:lnTo>
                  <a:pt x="572940" y="211232"/>
                </a:lnTo>
                <a:lnTo>
                  <a:pt x="579117" y="216596"/>
                </a:lnTo>
                <a:lnTo>
                  <a:pt x="582902" y="223966"/>
                </a:lnTo>
                <a:lnTo>
                  <a:pt x="584295" y="233344"/>
                </a:lnTo>
                <a:lnTo>
                  <a:pt x="608259" y="233344"/>
                </a:lnTo>
                <a:lnTo>
                  <a:pt x="608260" y="229310"/>
                </a:lnTo>
                <a:lnTo>
                  <a:pt x="606385" y="218983"/>
                </a:lnTo>
                <a:lnTo>
                  <a:pt x="602448" y="209473"/>
                </a:lnTo>
                <a:lnTo>
                  <a:pt x="600668" y="206941"/>
                </a:lnTo>
                <a:close/>
              </a:path>
              <a:path w="798829" h="346710">
                <a:moveTo>
                  <a:pt x="758430" y="168987"/>
                </a:moveTo>
                <a:lnTo>
                  <a:pt x="738839" y="189296"/>
                </a:lnTo>
                <a:lnTo>
                  <a:pt x="767812" y="196279"/>
                </a:lnTo>
                <a:lnTo>
                  <a:pt x="733136" y="340169"/>
                </a:lnTo>
                <a:lnTo>
                  <a:pt x="758421" y="346262"/>
                </a:lnTo>
                <a:lnTo>
                  <a:pt x="798796" y="178716"/>
                </a:lnTo>
                <a:lnTo>
                  <a:pt x="758430" y="168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7041" y="5946657"/>
            <a:ext cx="628015" cy="248920"/>
          </a:xfrm>
          <a:custGeom>
            <a:avLst/>
            <a:gdLst/>
            <a:ahLst/>
            <a:cxnLst/>
            <a:rect l="l" t="t" r="r" b="b"/>
            <a:pathLst>
              <a:path w="628014" h="248920">
                <a:moveTo>
                  <a:pt x="40289" y="136872"/>
                </a:moveTo>
                <a:lnTo>
                  <a:pt x="15956" y="143090"/>
                </a:lnTo>
                <a:lnTo>
                  <a:pt x="42875" y="248424"/>
                </a:lnTo>
                <a:lnTo>
                  <a:pt x="67207" y="242206"/>
                </a:lnTo>
                <a:lnTo>
                  <a:pt x="40289" y="136872"/>
                </a:lnTo>
                <a:close/>
              </a:path>
              <a:path w="628014" h="248920">
                <a:moveTo>
                  <a:pt x="17266" y="79390"/>
                </a:moveTo>
                <a:lnTo>
                  <a:pt x="8543" y="81620"/>
                </a:lnTo>
                <a:lnTo>
                  <a:pt x="5226" y="84119"/>
                </a:lnTo>
                <a:lnTo>
                  <a:pt x="610" y="91904"/>
                </a:lnTo>
                <a:lnTo>
                  <a:pt x="0" y="95977"/>
                </a:lnTo>
                <a:lnTo>
                  <a:pt x="2228" y="104700"/>
                </a:lnTo>
                <a:lnTo>
                  <a:pt x="4747" y="108089"/>
                </a:lnTo>
                <a:lnTo>
                  <a:pt x="12531" y="112705"/>
                </a:lnTo>
                <a:lnTo>
                  <a:pt x="16676" y="113297"/>
                </a:lnTo>
                <a:lnTo>
                  <a:pt x="25472" y="111050"/>
                </a:lnTo>
                <a:lnTo>
                  <a:pt x="28789" y="108551"/>
                </a:lnTo>
                <a:lnTo>
                  <a:pt x="31024" y="104677"/>
                </a:lnTo>
                <a:lnTo>
                  <a:pt x="33333" y="100784"/>
                </a:lnTo>
                <a:lnTo>
                  <a:pt x="33925" y="96639"/>
                </a:lnTo>
                <a:lnTo>
                  <a:pt x="31677" y="87843"/>
                </a:lnTo>
                <a:lnTo>
                  <a:pt x="29178" y="84526"/>
                </a:lnTo>
                <a:lnTo>
                  <a:pt x="25304" y="82290"/>
                </a:lnTo>
                <a:lnTo>
                  <a:pt x="21412" y="79982"/>
                </a:lnTo>
                <a:lnTo>
                  <a:pt x="17266" y="79390"/>
                </a:lnTo>
                <a:close/>
              </a:path>
              <a:path w="628014" h="248920">
                <a:moveTo>
                  <a:pt x="95660" y="122722"/>
                </a:moveTo>
                <a:lnTo>
                  <a:pt x="71327" y="128940"/>
                </a:lnTo>
                <a:lnTo>
                  <a:pt x="98245" y="234274"/>
                </a:lnTo>
                <a:lnTo>
                  <a:pt x="122577" y="228056"/>
                </a:lnTo>
                <a:lnTo>
                  <a:pt x="108676" y="173658"/>
                </a:lnTo>
                <a:lnTo>
                  <a:pt x="106998" y="165864"/>
                </a:lnTo>
                <a:lnTo>
                  <a:pt x="106191" y="159028"/>
                </a:lnTo>
                <a:lnTo>
                  <a:pt x="106255" y="153151"/>
                </a:lnTo>
                <a:lnTo>
                  <a:pt x="107190" y="148231"/>
                </a:lnTo>
                <a:lnTo>
                  <a:pt x="109019" y="142311"/>
                </a:lnTo>
                <a:lnTo>
                  <a:pt x="113357" y="138476"/>
                </a:lnTo>
                <a:lnTo>
                  <a:pt x="120206" y="136725"/>
                </a:lnTo>
                <a:lnTo>
                  <a:pt x="166675" y="136669"/>
                </a:lnTo>
                <a:lnTo>
                  <a:pt x="167399" y="132730"/>
                </a:lnTo>
                <a:lnTo>
                  <a:pt x="167483" y="132455"/>
                </a:lnTo>
                <a:lnTo>
                  <a:pt x="98146" y="132455"/>
                </a:lnTo>
                <a:lnTo>
                  <a:pt x="95660" y="122722"/>
                </a:lnTo>
                <a:close/>
              </a:path>
              <a:path w="628014" h="248920">
                <a:moveTo>
                  <a:pt x="166675" y="136669"/>
                </a:moveTo>
                <a:lnTo>
                  <a:pt x="127752" y="136669"/>
                </a:lnTo>
                <a:lnTo>
                  <a:pt x="134169" y="140646"/>
                </a:lnTo>
                <a:lnTo>
                  <a:pt x="139456" y="148655"/>
                </a:lnTo>
                <a:lnTo>
                  <a:pt x="143614" y="160698"/>
                </a:lnTo>
                <a:lnTo>
                  <a:pt x="158482" y="218880"/>
                </a:lnTo>
                <a:lnTo>
                  <a:pt x="182923" y="212634"/>
                </a:lnTo>
                <a:lnTo>
                  <a:pt x="169021" y="158237"/>
                </a:lnTo>
                <a:lnTo>
                  <a:pt x="167314" y="150357"/>
                </a:lnTo>
                <a:lnTo>
                  <a:pt x="166474" y="143479"/>
                </a:lnTo>
                <a:lnTo>
                  <a:pt x="166503" y="137603"/>
                </a:lnTo>
                <a:lnTo>
                  <a:pt x="166675" y="136669"/>
                </a:lnTo>
                <a:close/>
              </a:path>
              <a:path w="628014" h="248920">
                <a:moveTo>
                  <a:pt x="221353" y="119941"/>
                </a:moveTo>
                <a:lnTo>
                  <a:pt x="185887" y="119941"/>
                </a:lnTo>
                <a:lnTo>
                  <a:pt x="190576" y="121008"/>
                </a:lnTo>
                <a:lnTo>
                  <a:pt x="194186" y="124617"/>
                </a:lnTo>
                <a:lnTo>
                  <a:pt x="197705" y="128172"/>
                </a:lnTo>
                <a:lnTo>
                  <a:pt x="200756" y="134997"/>
                </a:lnTo>
                <a:lnTo>
                  <a:pt x="218287" y="203597"/>
                </a:lnTo>
                <a:lnTo>
                  <a:pt x="242727" y="197351"/>
                </a:lnTo>
                <a:lnTo>
                  <a:pt x="226090" y="132248"/>
                </a:lnTo>
                <a:lnTo>
                  <a:pt x="221353" y="119941"/>
                </a:lnTo>
                <a:close/>
              </a:path>
              <a:path w="628014" h="248920">
                <a:moveTo>
                  <a:pt x="128923" y="112147"/>
                </a:moveTo>
                <a:lnTo>
                  <a:pt x="98146" y="132455"/>
                </a:lnTo>
                <a:lnTo>
                  <a:pt x="167483" y="132455"/>
                </a:lnTo>
                <a:lnTo>
                  <a:pt x="169174" y="126900"/>
                </a:lnTo>
                <a:lnTo>
                  <a:pt x="173414" y="123128"/>
                </a:lnTo>
                <a:lnTo>
                  <a:pt x="179024" y="121695"/>
                </a:lnTo>
                <a:lnTo>
                  <a:pt x="152425" y="121695"/>
                </a:lnTo>
                <a:lnTo>
                  <a:pt x="145026" y="116327"/>
                </a:lnTo>
                <a:lnTo>
                  <a:pt x="137193" y="113145"/>
                </a:lnTo>
                <a:lnTo>
                  <a:pt x="128923" y="112147"/>
                </a:lnTo>
                <a:close/>
              </a:path>
              <a:path w="628014" h="248920">
                <a:moveTo>
                  <a:pt x="195739" y="96909"/>
                </a:moveTo>
                <a:lnTo>
                  <a:pt x="156897" y="113335"/>
                </a:lnTo>
                <a:lnTo>
                  <a:pt x="152425" y="121695"/>
                </a:lnTo>
                <a:lnTo>
                  <a:pt x="179024" y="121695"/>
                </a:lnTo>
                <a:lnTo>
                  <a:pt x="185887" y="119941"/>
                </a:lnTo>
                <a:lnTo>
                  <a:pt x="221353" y="119941"/>
                </a:lnTo>
                <a:lnTo>
                  <a:pt x="219042" y="113938"/>
                </a:lnTo>
                <a:lnTo>
                  <a:pt x="208925" y="102158"/>
                </a:lnTo>
                <a:lnTo>
                  <a:pt x="195739" y="96909"/>
                </a:lnTo>
                <a:close/>
              </a:path>
              <a:path w="628014" h="248920">
                <a:moveTo>
                  <a:pt x="299783" y="68456"/>
                </a:moveTo>
                <a:lnTo>
                  <a:pt x="264913" y="85820"/>
                </a:lnTo>
                <a:lnTo>
                  <a:pt x="253054" y="126171"/>
                </a:lnTo>
                <a:lnTo>
                  <a:pt x="255069" y="137746"/>
                </a:lnTo>
                <a:lnTo>
                  <a:pt x="279516" y="174356"/>
                </a:lnTo>
                <a:lnTo>
                  <a:pt x="308970" y="182598"/>
                </a:lnTo>
                <a:lnTo>
                  <a:pt x="319672" y="180914"/>
                </a:lnTo>
                <a:lnTo>
                  <a:pt x="327958" y="177861"/>
                </a:lnTo>
                <a:lnTo>
                  <a:pt x="335510" y="173123"/>
                </a:lnTo>
                <a:lnTo>
                  <a:pt x="342329" y="166700"/>
                </a:lnTo>
                <a:lnTo>
                  <a:pt x="347063" y="160393"/>
                </a:lnTo>
                <a:lnTo>
                  <a:pt x="309359" y="160393"/>
                </a:lnTo>
                <a:lnTo>
                  <a:pt x="301524" y="158956"/>
                </a:lnTo>
                <a:lnTo>
                  <a:pt x="278725" y="124457"/>
                </a:lnTo>
                <a:lnTo>
                  <a:pt x="278694" y="117826"/>
                </a:lnTo>
                <a:lnTo>
                  <a:pt x="279848" y="111497"/>
                </a:lnTo>
                <a:lnTo>
                  <a:pt x="307227" y="89559"/>
                </a:lnTo>
                <a:lnTo>
                  <a:pt x="356810" y="89559"/>
                </a:lnTo>
                <a:lnTo>
                  <a:pt x="353476" y="76509"/>
                </a:lnTo>
                <a:lnTo>
                  <a:pt x="327439" y="76509"/>
                </a:lnTo>
                <a:lnTo>
                  <a:pt x="318209" y="71811"/>
                </a:lnTo>
                <a:lnTo>
                  <a:pt x="308991" y="69127"/>
                </a:lnTo>
                <a:lnTo>
                  <a:pt x="299783" y="68456"/>
                </a:lnTo>
                <a:close/>
              </a:path>
              <a:path w="628014" h="248920">
                <a:moveTo>
                  <a:pt x="374452" y="158592"/>
                </a:moveTo>
                <a:lnTo>
                  <a:pt x="348415" y="158592"/>
                </a:lnTo>
                <a:lnTo>
                  <a:pt x="351233" y="169623"/>
                </a:lnTo>
                <a:lnTo>
                  <a:pt x="375674" y="163377"/>
                </a:lnTo>
                <a:lnTo>
                  <a:pt x="374452" y="158592"/>
                </a:lnTo>
                <a:close/>
              </a:path>
              <a:path w="628014" h="248920">
                <a:moveTo>
                  <a:pt x="356810" y="89559"/>
                </a:moveTo>
                <a:lnTo>
                  <a:pt x="307227" y="89559"/>
                </a:lnTo>
                <a:lnTo>
                  <a:pt x="313397" y="89862"/>
                </a:lnTo>
                <a:lnTo>
                  <a:pt x="319245" y="91499"/>
                </a:lnTo>
                <a:lnTo>
                  <a:pt x="340634" y="124002"/>
                </a:lnTo>
                <a:lnTo>
                  <a:pt x="340621" y="131389"/>
                </a:lnTo>
                <a:lnTo>
                  <a:pt x="309359" y="160393"/>
                </a:lnTo>
                <a:lnTo>
                  <a:pt x="347063" y="160393"/>
                </a:lnTo>
                <a:lnTo>
                  <a:pt x="348415" y="158592"/>
                </a:lnTo>
                <a:lnTo>
                  <a:pt x="374452" y="158592"/>
                </a:lnTo>
                <a:lnTo>
                  <a:pt x="356810" y="89559"/>
                </a:lnTo>
                <a:close/>
              </a:path>
              <a:path w="628014" h="248920">
                <a:moveTo>
                  <a:pt x="348757" y="58043"/>
                </a:moveTo>
                <a:lnTo>
                  <a:pt x="324316" y="64289"/>
                </a:lnTo>
                <a:lnTo>
                  <a:pt x="327439" y="76509"/>
                </a:lnTo>
                <a:lnTo>
                  <a:pt x="353476" y="76509"/>
                </a:lnTo>
                <a:lnTo>
                  <a:pt x="348757" y="58043"/>
                </a:lnTo>
                <a:close/>
              </a:path>
              <a:path w="628014" h="248920">
                <a:moveTo>
                  <a:pt x="433513" y="163343"/>
                </a:moveTo>
                <a:lnTo>
                  <a:pt x="409073" y="169589"/>
                </a:lnTo>
                <a:lnTo>
                  <a:pt x="413393" y="178889"/>
                </a:lnTo>
                <a:lnTo>
                  <a:pt x="418914" y="186688"/>
                </a:lnTo>
                <a:lnTo>
                  <a:pt x="425635" y="192984"/>
                </a:lnTo>
                <a:lnTo>
                  <a:pt x="433557" y="197779"/>
                </a:lnTo>
                <a:lnTo>
                  <a:pt x="442106" y="200887"/>
                </a:lnTo>
                <a:lnTo>
                  <a:pt x="451226" y="202336"/>
                </a:lnTo>
                <a:lnTo>
                  <a:pt x="460915" y="202129"/>
                </a:lnTo>
                <a:lnTo>
                  <a:pt x="500261" y="182979"/>
                </a:lnTo>
                <a:lnTo>
                  <a:pt x="502530" y="179488"/>
                </a:lnTo>
                <a:lnTo>
                  <a:pt x="458837" y="179488"/>
                </a:lnTo>
                <a:lnTo>
                  <a:pt x="452418" y="179163"/>
                </a:lnTo>
                <a:lnTo>
                  <a:pt x="446549" y="177386"/>
                </a:lnTo>
                <a:lnTo>
                  <a:pt x="441231" y="174159"/>
                </a:lnTo>
                <a:lnTo>
                  <a:pt x="438350" y="171900"/>
                </a:lnTo>
                <a:lnTo>
                  <a:pt x="435777" y="168294"/>
                </a:lnTo>
                <a:lnTo>
                  <a:pt x="433513" y="163343"/>
                </a:lnTo>
                <a:close/>
              </a:path>
              <a:path w="628014" h="248920">
                <a:moveTo>
                  <a:pt x="506309" y="124060"/>
                </a:moveTo>
                <a:lnTo>
                  <a:pt x="480387" y="124060"/>
                </a:lnTo>
                <a:lnTo>
                  <a:pt x="484146" y="138768"/>
                </a:lnTo>
                <a:lnTo>
                  <a:pt x="486140" y="153530"/>
                </a:lnTo>
                <a:lnTo>
                  <a:pt x="483748" y="165050"/>
                </a:lnTo>
                <a:lnTo>
                  <a:pt x="476971" y="173328"/>
                </a:lnTo>
                <a:lnTo>
                  <a:pt x="465808" y="178362"/>
                </a:lnTo>
                <a:lnTo>
                  <a:pt x="458837" y="179488"/>
                </a:lnTo>
                <a:lnTo>
                  <a:pt x="502530" y="179488"/>
                </a:lnTo>
                <a:lnTo>
                  <a:pt x="506230" y="173793"/>
                </a:lnTo>
                <a:lnTo>
                  <a:pt x="509822" y="166807"/>
                </a:lnTo>
                <a:lnTo>
                  <a:pt x="511469" y="159128"/>
                </a:lnTo>
                <a:lnTo>
                  <a:pt x="511173" y="150755"/>
                </a:lnTo>
                <a:lnTo>
                  <a:pt x="508368" y="132117"/>
                </a:lnTo>
                <a:lnTo>
                  <a:pt x="506309" y="124060"/>
                </a:lnTo>
                <a:close/>
              </a:path>
              <a:path w="628014" h="248920">
                <a:moveTo>
                  <a:pt x="432410" y="34541"/>
                </a:moveTo>
                <a:lnTo>
                  <a:pt x="396022" y="53093"/>
                </a:lnTo>
                <a:lnTo>
                  <a:pt x="385364" y="82790"/>
                </a:lnTo>
                <a:lnTo>
                  <a:pt x="385562" y="93626"/>
                </a:lnTo>
                <a:lnTo>
                  <a:pt x="403322" y="134012"/>
                </a:lnTo>
                <a:lnTo>
                  <a:pt x="440234" y="149068"/>
                </a:lnTo>
                <a:lnTo>
                  <a:pt x="450757" y="147416"/>
                </a:lnTo>
                <a:lnTo>
                  <a:pt x="459705" y="144142"/>
                </a:lnTo>
                <a:lnTo>
                  <a:pt x="467627" y="139159"/>
                </a:lnTo>
                <a:lnTo>
                  <a:pt x="474521" y="132464"/>
                </a:lnTo>
                <a:lnTo>
                  <a:pt x="479388" y="125492"/>
                </a:lnTo>
                <a:lnTo>
                  <a:pt x="443311" y="125492"/>
                </a:lnTo>
                <a:lnTo>
                  <a:pt x="436989" y="125099"/>
                </a:lnTo>
                <a:lnTo>
                  <a:pt x="411056" y="91158"/>
                </a:lnTo>
                <a:lnTo>
                  <a:pt x="410808" y="84525"/>
                </a:lnTo>
                <a:lnTo>
                  <a:pt x="411639" y="78336"/>
                </a:lnTo>
                <a:lnTo>
                  <a:pt x="413548" y="72592"/>
                </a:lnTo>
                <a:lnTo>
                  <a:pt x="417132" y="64379"/>
                </a:lnTo>
                <a:lnTo>
                  <a:pt x="423539" y="59094"/>
                </a:lnTo>
                <a:lnTo>
                  <a:pt x="441420" y="54525"/>
                </a:lnTo>
                <a:lnTo>
                  <a:pt x="488540" y="54525"/>
                </a:lnTo>
                <a:lnTo>
                  <a:pt x="485444" y="42410"/>
                </a:lnTo>
                <a:lnTo>
                  <a:pt x="459522" y="42410"/>
                </a:lnTo>
                <a:lnTo>
                  <a:pt x="450850" y="37721"/>
                </a:lnTo>
                <a:lnTo>
                  <a:pt x="441812" y="35098"/>
                </a:lnTo>
                <a:lnTo>
                  <a:pt x="432410" y="34541"/>
                </a:lnTo>
                <a:close/>
              </a:path>
              <a:path w="628014" h="248920">
                <a:moveTo>
                  <a:pt x="488540" y="54525"/>
                </a:moveTo>
                <a:lnTo>
                  <a:pt x="441420" y="54525"/>
                </a:lnTo>
                <a:lnTo>
                  <a:pt x="449323" y="55846"/>
                </a:lnTo>
                <a:lnTo>
                  <a:pt x="456477" y="60700"/>
                </a:lnTo>
                <a:lnTo>
                  <a:pt x="472448" y="96711"/>
                </a:lnTo>
                <a:lnTo>
                  <a:pt x="471540" y="102876"/>
                </a:lnTo>
                <a:lnTo>
                  <a:pt x="443311" y="125492"/>
                </a:lnTo>
                <a:lnTo>
                  <a:pt x="479388" y="125492"/>
                </a:lnTo>
                <a:lnTo>
                  <a:pt x="480387" y="124060"/>
                </a:lnTo>
                <a:lnTo>
                  <a:pt x="506309" y="124060"/>
                </a:lnTo>
                <a:lnTo>
                  <a:pt x="488540" y="54525"/>
                </a:lnTo>
                <a:close/>
              </a:path>
              <a:path w="628014" h="248920">
                <a:moveTo>
                  <a:pt x="480815" y="24296"/>
                </a:moveTo>
                <a:lnTo>
                  <a:pt x="456482" y="30514"/>
                </a:lnTo>
                <a:lnTo>
                  <a:pt x="459522" y="42410"/>
                </a:lnTo>
                <a:lnTo>
                  <a:pt x="485444" y="42410"/>
                </a:lnTo>
                <a:lnTo>
                  <a:pt x="480815" y="24296"/>
                </a:lnTo>
                <a:close/>
              </a:path>
              <a:path w="628014" h="248920">
                <a:moveTo>
                  <a:pt x="567577" y="0"/>
                </a:moveTo>
                <a:lnTo>
                  <a:pt x="529072" y="17990"/>
                </a:lnTo>
                <a:lnTo>
                  <a:pt x="517412" y="47086"/>
                </a:lnTo>
                <a:lnTo>
                  <a:pt x="517553" y="58456"/>
                </a:lnTo>
                <a:lnTo>
                  <a:pt x="535986" y="100722"/>
                </a:lnTo>
                <a:lnTo>
                  <a:pt x="574610" y="114757"/>
                </a:lnTo>
                <a:lnTo>
                  <a:pt x="586059" y="112839"/>
                </a:lnTo>
                <a:lnTo>
                  <a:pt x="617406" y="92871"/>
                </a:lnTo>
                <a:lnTo>
                  <a:pt x="573582" y="92871"/>
                </a:lnTo>
                <a:lnTo>
                  <a:pt x="566557" y="91978"/>
                </a:lnTo>
                <a:lnTo>
                  <a:pt x="554010" y="84355"/>
                </a:lnTo>
                <a:lnTo>
                  <a:pt x="549438" y="78188"/>
                </a:lnTo>
                <a:lnTo>
                  <a:pt x="546578" y="69702"/>
                </a:lnTo>
                <a:lnTo>
                  <a:pt x="622065" y="50412"/>
                </a:lnTo>
                <a:lnTo>
                  <a:pt x="621824" y="49389"/>
                </a:lnTo>
                <a:lnTo>
                  <a:pt x="543116" y="49389"/>
                </a:lnTo>
                <a:lnTo>
                  <a:pt x="543135" y="46158"/>
                </a:lnTo>
                <a:lnTo>
                  <a:pt x="571619" y="22663"/>
                </a:lnTo>
                <a:lnTo>
                  <a:pt x="611616" y="22663"/>
                </a:lnTo>
                <a:lnTo>
                  <a:pt x="611420" y="22285"/>
                </a:lnTo>
                <a:lnTo>
                  <a:pt x="604806" y="13873"/>
                </a:lnTo>
                <a:lnTo>
                  <a:pt x="596879" y="7308"/>
                </a:lnTo>
                <a:lnTo>
                  <a:pt x="587855" y="2709"/>
                </a:lnTo>
                <a:lnTo>
                  <a:pt x="578087" y="273"/>
                </a:lnTo>
                <a:lnTo>
                  <a:pt x="567577" y="0"/>
                </a:lnTo>
                <a:close/>
              </a:path>
              <a:path w="628014" h="248920">
                <a:moveTo>
                  <a:pt x="604508" y="63309"/>
                </a:moveTo>
                <a:lnTo>
                  <a:pt x="573582" y="92871"/>
                </a:lnTo>
                <a:lnTo>
                  <a:pt x="617406" y="92871"/>
                </a:lnTo>
                <a:lnTo>
                  <a:pt x="618931" y="90748"/>
                </a:lnTo>
                <a:lnTo>
                  <a:pt x="624025" y="81228"/>
                </a:lnTo>
                <a:lnTo>
                  <a:pt x="626195" y="75739"/>
                </a:lnTo>
                <a:lnTo>
                  <a:pt x="627985" y="69521"/>
                </a:lnTo>
                <a:lnTo>
                  <a:pt x="604508" y="63309"/>
                </a:lnTo>
                <a:close/>
              </a:path>
              <a:path w="628014" h="248920">
                <a:moveTo>
                  <a:pt x="611616" y="22663"/>
                </a:moveTo>
                <a:lnTo>
                  <a:pt x="571619" y="22663"/>
                </a:lnTo>
                <a:lnTo>
                  <a:pt x="579588" y="24515"/>
                </a:lnTo>
                <a:lnTo>
                  <a:pt x="586381" y="29260"/>
                </a:lnTo>
                <a:lnTo>
                  <a:pt x="591997" y="36897"/>
                </a:lnTo>
                <a:lnTo>
                  <a:pt x="543116" y="49389"/>
                </a:lnTo>
                <a:lnTo>
                  <a:pt x="621824" y="49389"/>
                </a:lnTo>
                <a:lnTo>
                  <a:pt x="620708" y="44652"/>
                </a:lnTo>
                <a:lnTo>
                  <a:pt x="616721" y="32545"/>
                </a:lnTo>
                <a:lnTo>
                  <a:pt x="611616" y="22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00504" y="5835799"/>
            <a:ext cx="137696" cy="1864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06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0912" y="184247"/>
            <a:ext cx="7318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Calibri"/>
                <a:cs typeface="Calibri"/>
              </a:rPr>
              <a:t>Multi (stereo)-view</a:t>
            </a:r>
            <a:r>
              <a:rPr sz="4800" spc="-20" dirty="0">
                <a:latin typeface="Calibri"/>
                <a:cs typeface="Calibri"/>
              </a:rPr>
              <a:t> </a:t>
            </a:r>
            <a:r>
              <a:rPr sz="4800" spc="-5" dirty="0">
                <a:latin typeface="Calibri"/>
                <a:cs typeface="Calibri"/>
              </a:rPr>
              <a:t>geometry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557020"/>
            <a:ext cx="8431530" cy="48526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590550" marR="61594" indent="-577850">
              <a:lnSpc>
                <a:spcPts val="3470"/>
              </a:lnSpc>
              <a:spcBef>
                <a:spcPts val="520"/>
              </a:spcBef>
              <a:buFont typeface="Calibri"/>
              <a:buChar char="•"/>
              <a:tabLst>
                <a:tab pos="589915" algn="l"/>
                <a:tab pos="590550" algn="l"/>
              </a:tabLst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Camera geometry: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Given corresponding points  in two images, find camera matrices, position  and pose.</a:t>
            </a:r>
          </a:p>
          <a:p>
            <a:pPr marL="590550" marR="217170" indent="-577850">
              <a:lnSpc>
                <a:spcPts val="3470"/>
              </a:lnSpc>
              <a:spcBef>
                <a:spcPts val="3425"/>
              </a:spcBef>
              <a:buFont typeface="Calibri"/>
              <a:buChar char="•"/>
              <a:tabLst>
                <a:tab pos="589915" algn="l"/>
                <a:tab pos="590550" algn="l"/>
              </a:tabLst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Scene geometry: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Find coordinates of 3D point  from its projection into 2 or multiple images.</a:t>
            </a: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lang="en-US" sz="5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90550" marR="5080" indent="-577850">
              <a:lnSpc>
                <a:spcPts val="3429"/>
              </a:lnSpc>
              <a:buFont typeface="Calibri"/>
              <a:buChar char="•"/>
              <a:tabLst>
                <a:tab pos="589915" algn="l"/>
                <a:tab pos="590550" algn="l"/>
              </a:tabLst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Correspondence: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Given a point p in one image,  how can I find the corresponding point p’ in  another one?</a:t>
            </a:r>
          </a:p>
        </p:txBody>
      </p:sp>
    </p:spTree>
    <p:extLst>
      <p:ext uri="{BB962C8B-B14F-4D97-AF65-F5344CB8AC3E}">
        <p14:creationId xmlns:p14="http://schemas.microsoft.com/office/powerpoint/2010/main" val="422857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95275">
              <a:lnSpc>
                <a:spcPts val="3835"/>
              </a:lnSpc>
              <a:spcBef>
                <a:spcPts val="2170"/>
              </a:spcBef>
              <a:tabLst>
                <a:tab pos="412115" algn="l"/>
              </a:tabLst>
            </a:pPr>
            <a:r>
              <a:rPr lang="en-US" spc="-20" dirty="0">
                <a:cs typeface="Calibri"/>
              </a:rPr>
              <a:t>Why </a:t>
            </a:r>
            <a:r>
              <a:rPr lang="en-US" dirty="0">
                <a:cs typeface="Calibri"/>
              </a:rPr>
              <a:t>is </a:t>
            </a:r>
            <a:r>
              <a:rPr lang="en-US" spc="-25" dirty="0">
                <a:cs typeface="Calibri"/>
              </a:rPr>
              <a:t>stereo</a:t>
            </a:r>
            <a:r>
              <a:rPr lang="en-US" spc="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useful?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b="1" dirty="0" err="1">
                <a:cs typeface="Calibri"/>
              </a:rPr>
              <a:t>Epipolar</a:t>
            </a:r>
            <a:r>
              <a:rPr lang="en-US" b="1" spc="-10" dirty="0">
                <a:cs typeface="Calibri"/>
              </a:rPr>
              <a:t> </a:t>
            </a:r>
            <a:r>
              <a:rPr lang="en-US" b="1" spc="-15" dirty="0">
                <a:cs typeface="Calibri"/>
              </a:rPr>
              <a:t>constraints</a:t>
            </a:r>
            <a:endParaRPr lang="en-US" b="1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5" dirty="0">
                <a:cs typeface="Calibri"/>
              </a:rPr>
              <a:t>Fundamental</a:t>
            </a:r>
            <a:r>
              <a:rPr lang="en-US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matrix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10" dirty="0">
                <a:cs typeface="Calibri"/>
              </a:rPr>
              <a:t>Estimating</a:t>
            </a:r>
            <a:r>
              <a:rPr lang="en-US" dirty="0">
                <a:cs typeface="Calibri"/>
              </a:rPr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126315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20574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20574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86844" y="126174"/>
            <a:ext cx="477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Epipolar</a:t>
            </a:r>
            <a:r>
              <a:rPr sz="4400" spc="-25" dirty="0"/>
              <a:t> </a:t>
            </a:r>
            <a:r>
              <a:rPr sz="4400" spc="25" dirty="0"/>
              <a:t>geometry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4969017" y="2836071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5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9018" y="2836070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4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4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0" y="10668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8000" y="21590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3481" y="15382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45614" y="48860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78053" y="48526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3340" y="32207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51312" y="19415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51312" y="19415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96715" y="13300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2262" y="19304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2262" y="19304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05000" y="3048000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0" y="1490665"/>
                </a:lnTo>
                <a:lnTo>
                  <a:pt x="2052637" y="1987552"/>
                </a:lnTo>
                <a:lnTo>
                  <a:pt x="2052637" y="4968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4999" y="3048000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2052638" y="496887"/>
                </a:lnTo>
                <a:lnTo>
                  <a:pt x="2052638" y="1987552"/>
                </a:lnTo>
                <a:lnTo>
                  <a:pt x="0" y="149066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88539" y="3296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76400" y="3505200"/>
            <a:ext cx="1981200" cy="1295400"/>
          </a:xfrm>
          <a:custGeom>
            <a:avLst/>
            <a:gdLst/>
            <a:ahLst/>
            <a:cxnLst/>
            <a:rect l="l" t="t" r="r" b="b"/>
            <a:pathLst>
              <a:path w="1981200" h="1295400">
                <a:moveTo>
                  <a:pt x="1219200" y="0"/>
                </a:moveTo>
                <a:lnTo>
                  <a:pt x="0" y="1295400"/>
                </a:lnTo>
                <a:lnTo>
                  <a:pt x="1981200" y="1295400"/>
                </a:lnTo>
                <a:lnTo>
                  <a:pt x="1219200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0200" y="3505200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76200" y="1295400"/>
                </a:moveTo>
                <a:lnTo>
                  <a:pt x="1295400" y="0"/>
                </a:lnTo>
                <a:lnTo>
                  <a:pt x="2057400" y="1295400"/>
                </a:lnTo>
                <a:lnTo>
                  <a:pt x="0" y="1295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16075" y="35258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2600" y="36576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2600" y="36576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72200" y="3651250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95600" y="3505200"/>
            <a:ext cx="762000" cy="1295400"/>
          </a:xfrm>
          <a:custGeom>
            <a:avLst/>
            <a:gdLst/>
            <a:ahLst/>
            <a:cxnLst/>
            <a:rect l="l" t="t" r="r" b="b"/>
            <a:pathLst>
              <a:path w="762000" h="1295400">
                <a:moveTo>
                  <a:pt x="0" y="0"/>
                </a:moveTo>
                <a:lnTo>
                  <a:pt x="762000" y="12954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16225" y="3444875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62600" y="3657600"/>
            <a:ext cx="609600" cy="1143000"/>
          </a:xfrm>
          <a:custGeom>
            <a:avLst/>
            <a:gdLst/>
            <a:ahLst/>
            <a:cxnLst/>
            <a:rect l="l" t="t" r="r" b="b"/>
            <a:pathLst>
              <a:path w="609600" h="1143000">
                <a:moveTo>
                  <a:pt x="609600" y="0"/>
                </a:moveTo>
                <a:lnTo>
                  <a:pt x="0" y="11430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89650" y="3568700"/>
            <a:ext cx="166688" cy="1635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83940" y="42113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60340" y="42113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e’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4840" y="5355263"/>
            <a:ext cx="7302500" cy="131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2971165" algn="l"/>
              </a:tabLst>
            </a:pPr>
            <a:r>
              <a:rPr sz="2400" dirty="0">
                <a:latin typeface="Futura-Medium"/>
                <a:cs typeface="Futura-Medium"/>
              </a:rPr>
              <a:t>•</a:t>
            </a:r>
            <a:r>
              <a:rPr sz="2400" spc="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Epipolar</a:t>
            </a:r>
            <a:r>
              <a:rPr sz="2400" spc="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Plane	</a:t>
            </a:r>
            <a:r>
              <a:rPr sz="2400" dirty="0">
                <a:latin typeface="Futura-Medium"/>
                <a:cs typeface="Futura-Medium"/>
              </a:rPr>
              <a:t>• </a:t>
            </a:r>
            <a:r>
              <a:rPr sz="2400" spc="-5" dirty="0">
                <a:latin typeface="Futura-Medium"/>
                <a:cs typeface="Futura-Medium"/>
              </a:rPr>
              <a:t>Epipoles e,</a:t>
            </a:r>
            <a:r>
              <a:rPr sz="2400" spc="-1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e’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ts val="2395"/>
              </a:lnSpc>
              <a:spcBef>
                <a:spcPts val="720"/>
              </a:spcBef>
              <a:tabLst>
                <a:tab pos="3176270" algn="l"/>
              </a:tabLst>
            </a:pPr>
            <a:r>
              <a:rPr sz="2400" dirty="0">
                <a:latin typeface="Futura-Medium"/>
                <a:cs typeface="Futura-Medium"/>
              </a:rPr>
              <a:t>•</a:t>
            </a:r>
            <a:r>
              <a:rPr sz="2400" spc="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Baseline	</a:t>
            </a:r>
            <a:r>
              <a:rPr sz="1600" dirty="0">
                <a:latin typeface="Futura-Medium"/>
                <a:cs typeface="Futura-Medium"/>
              </a:rPr>
              <a:t>= </a:t>
            </a:r>
            <a:r>
              <a:rPr sz="1600" spc="-5" dirty="0">
                <a:latin typeface="Futura-Medium"/>
                <a:cs typeface="Futura-Medium"/>
              </a:rPr>
              <a:t>intersections </a:t>
            </a:r>
            <a:r>
              <a:rPr sz="1600" dirty="0">
                <a:latin typeface="Futura-Medium"/>
                <a:cs typeface="Futura-Medium"/>
              </a:rPr>
              <a:t>of </a:t>
            </a:r>
            <a:r>
              <a:rPr sz="1600" spc="-5" dirty="0">
                <a:latin typeface="Futura-Medium"/>
                <a:cs typeface="Futura-Medium"/>
              </a:rPr>
              <a:t>baseline </a:t>
            </a:r>
            <a:r>
              <a:rPr sz="1600" spc="5" dirty="0">
                <a:latin typeface="Futura-Medium"/>
                <a:cs typeface="Futura-Medium"/>
              </a:rPr>
              <a:t>with </a:t>
            </a:r>
            <a:r>
              <a:rPr sz="1600" spc="-5" dirty="0">
                <a:latin typeface="Futura-Medium"/>
                <a:cs typeface="Futura-Medium"/>
              </a:rPr>
              <a:t>image</a:t>
            </a:r>
            <a:r>
              <a:rPr sz="1600" spc="70" dirty="0">
                <a:latin typeface="Futura-Medium"/>
                <a:cs typeface="Futura-Medium"/>
              </a:rPr>
              <a:t> </a:t>
            </a:r>
            <a:r>
              <a:rPr sz="1600" spc="-5" dirty="0">
                <a:latin typeface="Futura-Medium"/>
                <a:cs typeface="Futura-Medium"/>
              </a:rPr>
              <a:t>planes</a:t>
            </a:r>
            <a:endParaRPr sz="1600">
              <a:latin typeface="Futura-Medium"/>
              <a:cs typeface="Futura-Medium"/>
            </a:endParaRPr>
          </a:p>
          <a:p>
            <a:pPr>
              <a:lnSpc>
                <a:spcPts val="2395"/>
              </a:lnSpc>
              <a:tabLst>
                <a:tab pos="3176270" algn="l"/>
              </a:tabLst>
            </a:pPr>
            <a:r>
              <a:rPr sz="3600" baseline="-39351" dirty="0">
                <a:latin typeface="Futura-Medium"/>
                <a:cs typeface="Futura-Medium"/>
              </a:rPr>
              <a:t>•</a:t>
            </a:r>
            <a:r>
              <a:rPr sz="3600" spc="7" baseline="-39351" dirty="0">
                <a:latin typeface="Futura-Medium"/>
                <a:cs typeface="Futura-Medium"/>
              </a:rPr>
              <a:t> </a:t>
            </a:r>
            <a:r>
              <a:rPr sz="3600" spc="-7" baseline="-39351" dirty="0">
                <a:latin typeface="Futura-Medium"/>
                <a:cs typeface="Futura-Medium"/>
              </a:rPr>
              <a:t>Epipolar</a:t>
            </a:r>
            <a:r>
              <a:rPr sz="3600" baseline="-39351" dirty="0">
                <a:latin typeface="Futura-Medium"/>
                <a:cs typeface="Futura-Medium"/>
              </a:rPr>
              <a:t> </a:t>
            </a:r>
            <a:r>
              <a:rPr sz="3600" spc="-7" baseline="-39351" dirty="0">
                <a:latin typeface="Futura-Medium"/>
                <a:cs typeface="Futura-Medium"/>
              </a:rPr>
              <a:t>Lines	</a:t>
            </a:r>
            <a:r>
              <a:rPr sz="1600" dirty="0">
                <a:latin typeface="Futura-Medium"/>
                <a:cs typeface="Futura-Medium"/>
              </a:rPr>
              <a:t>= </a:t>
            </a:r>
            <a:r>
              <a:rPr sz="1600" spc="-5" dirty="0">
                <a:latin typeface="Futura-Medium"/>
                <a:cs typeface="Futura-Medium"/>
              </a:rPr>
              <a:t>projections </a:t>
            </a:r>
            <a:r>
              <a:rPr sz="1600" dirty="0">
                <a:latin typeface="Futura-Medium"/>
                <a:cs typeface="Futura-Medium"/>
              </a:rPr>
              <a:t>of </a:t>
            </a:r>
            <a:r>
              <a:rPr sz="1600" spc="5" dirty="0">
                <a:latin typeface="Futura-Medium"/>
                <a:cs typeface="Futura-Medium"/>
              </a:rPr>
              <a:t>the other </a:t>
            </a:r>
            <a:r>
              <a:rPr sz="1600" spc="-5" dirty="0">
                <a:latin typeface="Futura-Medium"/>
                <a:cs typeface="Futura-Medium"/>
              </a:rPr>
              <a:t>camera</a:t>
            </a:r>
            <a:r>
              <a:rPr sz="1600" spc="10" dirty="0">
                <a:latin typeface="Futura-Medium"/>
                <a:cs typeface="Futura-Medium"/>
              </a:rPr>
              <a:t> </a:t>
            </a:r>
            <a:r>
              <a:rPr sz="1600" dirty="0">
                <a:latin typeface="Futura-Medium"/>
                <a:cs typeface="Futura-Medium"/>
              </a:rPr>
              <a:t>center</a:t>
            </a:r>
            <a:endParaRPr sz="1600">
              <a:latin typeface="Futura-Medium"/>
              <a:cs typeface="Futura-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76400" y="48006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62400" y="48006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2600" y="48006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33525" y="474980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37437" y="4687887"/>
            <a:ext cx="166687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62350" y="4705350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91162" y="4656137"/>
            <a:ext cx="166687" cy="163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8600" y="5334000"/>
            <a:ext cx="8763000" cy="1371600"/>
          </a:xfrm>
          <a:custGeom>
            <a:avLst/>
            <a:gdLst/>
            <a:ahLst/>
            <a:cxnLst/>
            <a:rect l="l" t="t" r="r" b="b"/>
            <a:pathLst>
              <a:path w="8763000" h="1371600">
                <a:moveTo>
                  <a:pt x="0" y="1371600"/>
                </a:moveTo>
                <a:lnTo>
                  <a:pt x="8763000" y="1371600"/>
                </a:lnTo>
                <a:lnTo>
                  <a:pt x="87630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4301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954</Words>
  <Application>Microsoft Macintosh PowerPoint</Application>
  <PresentationFormat>On-screen Show (4:3)</PresentationFormat>
  <Paragraphs>276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Cambria Math</vt:lpstr>
      <vt:lpstr>Futura-Medium</vt:lpstr>
      <vt:lpstr>Futura-MediumItalic</vt:lpstr>
      <vt:lpstr>Symbol</vt:lpstr>
      <vt:lpstr>Times New Roman</vt:lpstr>
      <vt:lpstr>1_Office Theme</vt:lpstr>
      <vt:lpstr>Multiview Geometry</vt:lpstr>
      <vt:lpstr>Agenda</vt:lpstr>
      <vt:lpstr>PowerPoint Presentation</vt:lpstr>
      <vt:lpstr>Two eyes help!</vt:lpstr>
      <vt:lpstr>Two eyes help!</vt:lpstr>
      <vt:lpstr>Triangulation</vt:lpstr>
      <vt:lpstr>Multi (stereo)-view geometry</vt:lpstr>
      <vt:lpstr>Agenda</vt:lpstr>
      <vt:lpstr>Epipolar geometry</vt:lpstr>
      <vt:lpstr>Example of epipolar lines</vt:lpstr>
      <vt:lpstr>Example: Parallel image planes</vt:lpstr>
      <vt:lpstr>Example: Parallel Image Planes</vt:lpstr>
      <vt:lpstr>Epipolar Constraint</vt:lpstr>
      <vt:lpstr>Epipolar geometry</vt:lpstr>
      <vt:lpstr>Epipolar Constraint</vt:lpstr>
      <vt:lpstr>Epipolar Constraint</vt:lpstr>
      <vt:lpstr>Epipolar Constraint</vt:lpstr>
      <vt:lpstr>Epipolar Constraint</vt:lpstr>
      <vt:lpstr>Cross product as matrix multiplication</vt:lpstr>
      <vt:lpstr>Epipolar Constraint</vt:lpstr>
      <vt:lpstr>Epipolar Constraint</vt:lpstr>
      <vt:lpstr>Agenda</vt:lpstr>
      <vt:lpstr>Epipolar Constraint</vt:lpstr>
      <vt:lpstr>Epipolar Constraint</vt:lpstr>
      <vt:lpstr>Epipolar Constraint</vt:lpstr>
      <vt:lpstr>Epipolar Constraint</vt:lpstr>
      <vt:lpstr>Why F is useful?</vt:lpstr>
      <vt:lpstr>Why F is useful?</vt:lpstr>
      <vt:lpstr>Agenda</vt:lpstr>
      <vt:lpstr>Estimating F</vt:lpstr>
      <vt:lpstr>Estimating F</vt:lpstr>
      <vt:lpstr>Estimating F</vt:lpstr>
      <vt:lpstr>Estimating F</vt:lpstr>
      <vt:lpstr>Estimating F</vt:lpstr>
      <vt:lpstr>PowerPoint Presentation</vt:lpstr>
      <vt:lpstr>PowerPoint Presentation</vt:lpstr>
      <vt:lpstr>Problems with the 8-Point Algorithm</vt:lpstr>
      <vt:lpstr>Problems with the 8-Point Algorithm</vt:lpstr>
      <vt:lpstr>Normalization</vt:lpstr>
      <vt:lpstr>Example of normalization</vt:lpstr>
      <vt:lpstr>Normalization</vt:lpstr>
      <vt:lpstr>The Normalized Eight-Point Algorithm</vt:lpstr>
      <vt:lpstr>Mean errors:  10.0pixel  9.1pixel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Epipolar Geometry</dc:title>
  <dc:creator>Su, Hao</dc:creator>
  <cp:lastModifiedBy>Su, Hao</cp:lastModifiedBy>
  <cp:revision>29</cp:revision>
  <dcterms:created xsi:type="dcterms:W3CDTF">2018-11-08T07:08:43Z</dcterms:created>
  <dcterms:modified xsi:type="dcterms:W3CDTF">2018-11-16T02:15:55Z</dcterms:modified>
</cp:coreProperties>
</file>